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67" r:id="rId7"/>
    <p:sldId id="268" r:id="rId8"/>
    <p:sldId id="269" r:id="rId9"/>
    <p:sldId id="270" r:id="rId10"/>
    <p:sldId id="271" r:id="rId11"/>
    <p:sldId id="279" r:id="rId12"/>
    <p:sldId id="280" r:id="rId13"/>
    <p:sldId id="281" r:id="rId14"/>
    <p:sldId id="284" r:id="rId15"/>
    <p:sldId id="286" r:id="rId16"/>
    <p:sldId id="287" r:id="rId17"/>
    <p:sldId id="288" r:id="rId18"/>
    <p:sldId id="272" r:id="rId19"/>
    <p:sldId id="273" r:id="rId20"/>
    <p:sldId id="274" r:id="rId21"/>
    <p:sldId id="275" r:id="rId22"/>
    <p:sldId id="276" r:id="rId23"/>
    <p:sldId id="277"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varScale="1">
        <p:scale>
          <a:sx n="81" d="100"/>
          <a:sy n="81" d="100"/>
        </p:scale>
        <p:origin x="-10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41FB8A8C-3F78-424F-85CD-9153E1ADC404}" type="datetimeFigureOut">
              <a:rPr lang="cs-CZ" smtClean="0"/>
              <a:t>14.9.2011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56C310-C919-49E1-9F12-2087F1E67478}"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FB8A8C-3F78-424F-85CD-9153E1ADC404}" type="datetimeFigureOut">
              <a:rPr lang="cs-CZ" smtClean="0"/>
              <a:t>14.9.2011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56C310-C919-49E1-9F12-2087F1E67478}"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FB8A8C-3F78-424F-85CD-9153E1ADC404}" type="datetimeFigureOut">
              <a:rPr lang="cs-CZ" smtClean="0"/>
              <a:t>14.9.2011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56C310-C919-49E1-9F12-2087F1E67478}"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FB8A8C-3F78-424F-85CD-9153E1ADC404}" type="datetimeFigureOut">
              <a:rPr lang="cs-CZ" smtClean="0"/>
              <a:t>14.9.2011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56C310-C919-49E1-9F12-2087F1E67478}"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41FB8A8C-3F78-424F-85CD-9153E1ADC404}" type="datetimeFigureOut">
              <a:rPr lang="cs-CZ" smtClean="0"/>
              <a:t>14.9.2011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56C310-C919-49E1-9F12-2087F1E67478}"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1FB8A8C-3F78-424F-85CD-9153E1ADC404}" type="datetimeFigureOut">
              <a:rPr lang="cs-CZ" smtClean="0"/>
              <a:t>14.9.2011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56C310-C919-49E1-9F12-2087F1E67478}"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1FB8A8C-3F78-424F-85CD-9153E1ADC404}" type="datetimeFigureOut">
              <a:rPr lang="cs-CZ" smtClean="0"/>
              <a:t>14.9.2011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056C310-C919-49E1-9F12-2087F1E67478}"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41FB8A8C-3F78-424F-85CD-9153E1ADC404}" type="datetimeFigureOut">
              <a:rPr lang="cs-CZ" smtClean="0"/>
              <a:t>14.9.2011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056C310-C919-49E1-9F12-2087F1E67478}"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1FB8A8C-3F78-424F-85CD-9153E1ADC404}" type="datetimeFigureOut">
              <a:rPr lang="cs-CZ" smtClean="0"/>
              <a:t>14.9.2011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056C310-C919-49E1-9F12-2087F1E67478}"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41FB8A8C-3F78-424F-85CD-9153E1ADC404}" type="datetimeFigureOut">
              <a:rPr lang="cs-CZ" smtClean="0"/>
              <a:t>14.9.2011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56C310-C919-49E1-9F12-2087F1E67478}"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41FB8A8C-3F78-424F-85CD-9153E1ADC404}" type="datetimeFigureOut">
              <a:rPr lang="cs-CZ" smtClean="0"/>
              <a:t>14.9.2011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56C310-C919-49E1-9F12-2087F1E67478}"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6000"/>
            <a:lum/>
          </a:blip>
          <a:srcRect/>
          <a:stretch>
            <a:fillRect t="-4000" b="-4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B8A8C-3F78-424F-85CD-9153E1ADC404}" type="datetimeFigureOut">
              <a:rPr lang="cs-CZ" smtClean="0"/>
              <a:t>14.9.2011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6C310-C919-49E1-9F12-2087F1E67478}"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ctrTitle"/>
          </p:nvPr>
        </p:nvSpPr>
        <p:spPr/>
        <p:txBody>
          <a:bodyPr/>
          <a:lstStyle/>
          <a:p>
            <a:r>
              <a:rPr lang="cs-CZ" b="1" dirty="0" smtClean="0">
                <a:solidFill>
                  <a:schemeClr val="tx2"/>
                </a:solidFill>
              </a:rPr>
              <a:t>ORGANIZACE TRÉNINKU</a:t>
            </a:r>
            <a:br>
              <a:rPr lang="cs-CZ" b="1" dirty="0" smtClean="0">
                <a:solidFill>
                  <a:schemeClr val="tx2"/>
                </a:solidFill>
              </a:rPr>
            </a:br>
            <a:r>
              <a:rPr lang="cs-CZ" b="1" dirty="0" smtClean="0">
                <a:solidFill>
                  <a:schemeClr val="tx2"/>
                </a:solidFill>
              </a:rPr>
              <a:t>ŽÁCI</a:t>
            </a:r>
            <a:endParaRPr lang="cs-CZ" b="1" dirty="0">
              <a:solidFill>
                <a:schemeClr val="tx2"/>
              </a:solidFill>
            </a:endParaRPr>
          </a:p>
        </p:txBody>
      </p:sp>
      <p:sp>
        <p:nvSpPr>
          <p:cNvPr id="10" name="Podnadpis 9"/>
          <p:cNvSpPr>
            <a:spLocks noGrp="1"/>
          </p:cNvSpPr>
          <p:nvPr>
            <p:ph type="subTitle" idx="1"/>
          </p:nvPr>
        </p:nvSpPr>
        <p:spPr/>
        <p:txBody>
          <a:bodyPr/>
          <a:lstStyle/>
          <a:p>
            <a:r>
              <a:rPr lang="cs-CZ" dirty="0" smtClean="0"/>
              <a:t>Luděk Bukač</a:t>
            </a:r>
          </a:p>
          <a:p>
            <a:r>
              <a:rPr lang="cs-CZ" dirty="0" smtClean="0"/>
              <a:t>ČSLH</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404664"/>
            <a:ext cx="8229600" cy="5721499"/>
          </a:xfrm>
        </p:spPr>
        <p:txBody>
          <a:bodyPr>
            <a:normAutofit/>
          </a:bodyPr>
          <a:lstStyle/>
          <a:p>
            <a:pPr>
              <a:buNone/>
            </a:pPr>
            <a:r>
              <a:rPr lang="cs-CZ" sz="2000" dirty="0" smtClean="0"/>
              <a:t> </a:t>
            </a:r>
            <a:r>
              <a:rPr lang="cs-CZ" sz="2000" b="1" dirty="0" smtClean="0"/>
              <a:t>3. HRA  10-15 MIN.</a:t>
            </a:r>
          </a:p>
          <a:p>
            <a:pPr>
              <a:buNone/>
            </a:pPr>
            <a:r>
              <a:rPr lang="cs-CZ" sz="2000" b="1" dirty="0"/>
              <a:t> </a:t>
            </a:r>
            <a:r>
              <a:rPr lang="cs-CZ" sz="2000" b="1" dirty="0" smtClean="0"/>
              <a:t>     </a:t>
            </a:r>
            <a:r>
              <a:rPr lang="cs-CZ" sz="2000" dirty="0" smtClean="0"/>
              <a:t>Preferujeme hru na malém prostoru (ve třetině, v rohu) 2-2, 3-3, 4-4</a:t>
            </a:r>
          </a:p>
          <a:p>
            <a:pPr>
              <a:buNone/>
            </a:pPr>
            <a:r>
              <a:rPr lang="cs-CZ" sz="2000" b="1" dirty="0"/>
              <a:t> </a:t>
            </a:r>
            <a:r>
              <a:rPr lang="cs-CZ" sz="2000" b="1" dirty="0" smtClean="0"/>
              <a:t>     </a:t>
            </a:r>
            <a:r>
              <a:rPr lang="cs-CZ" sz="2000" dirty="0" smtClean="0"/>
              <a:t>Střídáme v krátkých intervalech (10 až max. 30 s), abychom drželi vysokou intenzitu.</a:t>
            </a:r>
          </a:p>
          <a:p>
            <a:pPr>
              <a:buNone/>
            </a:pPr>
            <a:endParaRPr lang="cs-CZ" sz="2000" dirty="0"/>
          </a:p>
          <a:p>
            <a:pPr>
              <a:buNone/>
            </a:pPr>
            <a:r>
              <a:rPr lang="cs-CZ" sz="2000" dirty="0" smtClean="0"/>
              <a:t>4. </a:t>
            </a:r>
            <a:r>
              <a:rPr lang="cs-CZ" sz="2000" b="1" dirty="0" smtClean="0"/>
              <a:t>KONDIČNÍ BRUSLENÍ NA ZÁVĚR 5-10 MIN.</a:t>
            </a:r>
          </a:p>
          <a:p>
            <a:pPr>
              <a:buNone/>
            </a:pPr>
            <a:r>
              <a:rPr lang="cs-CZ" sz="2000" b="1" dirty="0"/>
              <a:t> </a:t>
            </a:r>
            <a:r>
              <a:rPr lang="cs-CZ" sz="2000" b="1" dirty="0" smtClean="0"/>
              <a:t>    </a:t>
            </a:r>
            <a:r>
              <a:rPr lang="cs-CZ" sz="2000" dirty="0" smtClean="0"/>
              <a:t> Na závěr každého tréninku provádíme anaerobní (CP) bruslení v nejvyšší intenzitě (bruslení 5-15 s., 5-10 opakování, 30-40 s pauza mezi )</a:t>
            </a:r>
          </a:p>
          <a:p>
            <a:pPr>
              <a:buNone/>
            </a:pPr>
            <a:endParaRPr lang="cs-CZ" sz="2000" dirty="0"/>
          </a:p>
          <a:p>
            <a:pPr>
              <a:buNone/>
            </a:pPr>
            <a:r>
              <a:rPr lang="cs-CZ" sz="2000" b="1" dirty="0" smtClean="0"/>
              <a:t>CP BRUSLENÍ – </a:t>
            </a:r>
            <a:r>
              <a:rPr lang="cs-CZ" sz="2000" u="sng" dirty="0" smtClean="0"/>
              <a:t>V každém tréninku </a:t>
            </a:r>
            <a:r>
              <a:rPr lang="cs-CZ" sz="2000" dirty="0" smtClean="0"/>
              <a:t>provedeme 2-3 rychlostní (CP) bruslařské vstupy (stačí 4-6 startů). Provádíme po úvodní části, při změně cvičení.</a:t>
            </a:r>
          </a:p>
          <a:p>
            <a:pPr>
              <a:buNone/>
            </a:pPr>
            <a:r>
              <a:rPr lang="cs-CZ" sz="2000" b="1" dirty="0"/>
              <a:t> </a:t>
            </a:r>
            <a:r>
              <a:rPr lang="cs-CZ" sz="2000" b="1" dirty="0" smtClean="0"/>
              <a:t>     Formou sprintů, agility bruslení, 1-1 na malém prostoru (5-10 s)</a:t>
            </a:r>
          </a:p>
          <a:p>
            <a:pPr>
              <a:buNone/>
            </a:pPr>
            <a:r>
              <a:rPr lang="cs-CZ" sz="2000" b="1" dirty="0"/>
              <a:t> </a:t>
            </a:r>
            <a:r>
              <a:rPr lang="cs-CZ" sz="2000" b="1" dirty="0" smtClean="0"/>
              <a:t>     </a:t>
            </a:r>
          </a:p>
          <a:p>
            <a:pPr>
              <a:buNone/>
            </a:pPr>
            <a:r>
              <a:rPr lang="cs-CZ" sz="2000" dirty="0"/>
              <a:t> </a:t>
            </a:r>
            <a:endParaRPr lang="cs-CZ" sz="2000" dirty="0" smtClean="0"/>
          </a:p>
          <a:p>
            <a:pPr>
              <a:buNone/>
            </a:pPr>
            <a:r>
              <a:rPr lang="cs-CZ" sz="2000" b="1" dirty="0"/>
              <a:t> </a:t>
            </a:r>
            <a:r>
              <a:rPr lang="cs-CZ" sz="2000" b="1" dirty="0" smtClean="0"/>
              <a:t>     </a:t>
            </a:r>
            <a:endParaRPr lang="cs-CZ"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cs-CZ" sz="2400" b="1" dirty="0" smtClean="0"/>
              <a:t>TRÉNINK DOVEDNOSTÍ</a:t>
            </a:r>
            <a:endParaRPr lang="cs-CZ" sz="2400" b="1" dirty="0"/>
          </a:p>
        </p:txBody>
      </p:sp>
      <p:sp>
        <p:nvSpPr>
          <p:cNvPr id="3" name="Zástupný symbol pro obsah 2"/>
          <p:cNvSpPr>
            <a:spLocks noGrp="1"/>
          </p:cNvSpPr>
          <p:nvPr>
            <p:ph idx="1"/>
          </p:nvPr>
        </p:nvSpPr>
        <p:spPr>
          <a:xfrm>
            <a:off x="457200" y="1124744"/>
            <a:ext cx="8229600" cy="5001419"/>
          </a:xfrm>
        </p:spPr>
        <p:txBody>
          <a:bodyPr>
            <a:normAutofit/>
          </a:bodyPr>
          <a:lstStyle/>
          <a:p>
            <a:r>
              <a:rPr lang="cs-CZ" sz="2000" u="sng" dirty="0" smtClean="0"/>
              <a:t>TRÉNINK NA STANOVIŠTÍCH</a:t>
            </a:r>
          </a:p>
          <a:p>
            <a:pPr>
              <a:buNone/>
            </a:pPr>
            <a:r>
              <a:rPr lang="cs-CZ" sz="2000" dirty="0"/>
              <a:t> </a:t>
            </a:r>
            <a:r>
              <a:rPr lang="cs-CZ" sz="2000" dirty="0" smtClean="0"/>
              <a:t>     - Podle počtu hráčů 3-6 stanovišť, 3- </a:t>
            </a:r>
            <a:r>
              <a:rPr lang="cs-CZ" sz="2000" dirty="0" err="1" smtClean="0"/>
              <a:t>max</a:t>
            </a:r>
            <a:r>
              <a:rPr lang="cs-CZ" sz="2000" dirty="0" smtClean="0"/>
              <a:t> 7 hráčů na stanovištích</a:t>
            </a:r>
          </a:p>
          <a:p>
            <a:pPr>
              <a:buNone/>
            </a:pPr>
            <a:r>
              <a:rPr lang="cs-CZ" sz="2000" dirty="0"/>
              <a:t>	</a:t>
            </a:r>
            <a:r>
              <a:rPr lang="cs-CZ" sz="2000" dirty="0" smtClean="0"/>
              <a:t>- Dbát na počet opakování na stanovištích – minimum 8-12 opakování</a:t>
            </a:r>
          </a:p>
          <a:p>
            <a:pPr>
              <a:buNone/>
            </a:pPr>
            <a:r>
              <a:rPr lang="cs-CZ" sz="2000" dirty="0"/>
              <a:t> </a:t>
            </a:r>
            <a:r>
              <a:rPr lang="cs-CZ" sz="2000" dirty="0" smtClean="0"/>
              <a:t>     - Pravidelné opakování stejných dovedností v různých formách je efektivnější než, přeskakování z jedné dovednosti na druhou</a:t>
            </a:r>
          </a:p>
          <a:p>
            <a:pPr>
              <a:buNone/>
            </a:pPr>
            <a:r>
              <a:rPr lang="cs-CZ" sz="2000" dirty="0"/>
              <a:t> </a:t>
            </a:r>
            <a:r>
              <a:rPr lang="cs-CZ" sz="2000" dirty="0" smtClean="0"/>
              <a:t>     - Měnit formy cvičení – různorodost</a:t>
            </a:r>
          </a:p>
          <a:p>
            <a:pPr>
              <a:buNone/>
            </a:pPr>
            <a:r>
              <a:rPr lang="cs-CZ" sz="2000" dirty="0"/>
              <a:t> </a:t>
            </a:r>
            <a:r>
              <a:rPr lang="cs-CZ" sz="2000" dirty="0" smtClean="0"/>
              <a:t>     - Při špatně provedeném cviku, vždy zastavit a hráče opravit, nesmíme fixovat špatnou techniku</a:t>
            </a:r>
          </a:p>
          <a:p>
            <a:pPr>
              <a:buNone/>
            </a:pPr>
            <a:r>
              <a:rPr lang="cs-CZ" sz="2000" dirty="0"/>
              <a:t> </a:t>
            </a:r>
            <a:r>
              <a:rPr lang="cs-CZ" sz="2000" dirty="0" smtClean="0"/>
              <a:t>     - Při správné technice dbát na </a:t>
            </a:r>
            <a:r>
              <a:rPr lang="cs-CZ" sz="2000" dirty="0" err="1" smtClean="0"/>
              <a:t>max</a:t>
            </a:r>
            <a:r>
              <a:rPr lang="cs-CZ" sz="2000" dirty="0" smtClean="0"/>
              <a:t> intenzitu, při špatné technice dbáme na provedení, cvičení zjednodušíme (schopnost improvizace trenéra, změna plánu)</a:t>
            </a:r>
          </a:p>
          <a:p>
            <a:pPr>
              <a:buNone/>
            </a:pPr>
            <a:r>
              <a:rPr lang="cs-CZ" sz="2000" dirty="0"/>
              <a:t> </a:t>
            </a:r>
            <a:r>
              <a:rPr lang="cs-CZ" sz="2000" dirty="0" smtClean="0"/>
              <a:t>     - Vyžadovat návyky : dohrávání situací, </a:t>
            </a:r>
            <a:r>
              <a:rPr lang="cs-CZ" sz="2000" dirty="0" err="1" smtClean="0"/>
              <a:t>dobruslování</a:t>
            </a:r>
            <a:r>
              <a:rPr lang="cs-CZ" sz="2000" dirty="0" smtClean="0"/>
              <a:t>, při střelbě vždy trefit branku, dynamika prvního kroku   </a:t>
            </a:r>
          </a:p>
          <a:p>
            <a:pPr>
              <a:buNone/>
            </a:pPr>
            <a:r>
              <a:rPr lang="cs-CZ" sz="2000" dirty="0"/>
              <a:t> </a:t>
            </a:r>
            <a:r>
              <a:rPr lang="cs-CZ" sz="2000" dirty="0" smtClean="0"/>
              <a:t>     </a:t>
            </a:r>
          </a:p>
          <a:p>
            <a:pPr>
              <a:buNone/>
            </a:pPr>
            <a:endParaRPr lang="cs-CZ"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1259632" y="0"/>
            <a:ext cx="6552728" cy="753345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normAutofit/>
          </a:bodyPr>
          <a:lstStyle/>
          <a:p>
            <a:r>
              <a:rPr lang="cs-CZ" sz="2000" dirty="0" smtClean="0"/>
              <a:t>ROZCVIČKA PRO ŽÁKY – PROUDOVĚ – TECHNIKA HOLE OBRATNOSTNÍ BRUSLENÍ</a:t>
            </a:r>
            <a:endParaRPr lang="cs-CZ" sz="2000"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1763688" y="1196752"/>
            <a:ext cx="5832648" cy="828092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331640" y="116632"/>
            <a:ext cx="5976664" cy="813690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475656" y="333374"/>
            <a:ext cx="6192688" cy="79201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259631" y="0"/>
            <a:ext cx="6624737" cy="825353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187624" y="0"/>
            <a:ext cx="6840760" cy="825353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620688"/>
            <a:ext cx="8229600" cy="5505475"/>
          </a:xfrm>
        </p:spPr>
        <p:txBody>
          <a:bodyPr>
            <a:normAutofit/>
          </a:bodyPr>
          <a:lstStyle/>
          <a:p>
            <a:pPr>
              <a:buNone/>
            </a:pPr>
            <a:r>
              <a:rPr lang="cs-CZ" sz="2400" dirty="0"/>
              <a:t>	</a:t>
            </a:r>
            <a:r>
              <a:rPr lang="cs-CZ" sz="2400" dirty="0" smtClean="0"/>
              <a:t>		</a:t>
            </a:r>
            <a:r>
              <a:rPr lang="cs-CZ" sz="2400" b="1" dirty="0" smtClean="0"/>
              <a:t>TRÉNINK HERNÍHO SYSTÉMU</a:t>
            </a:r>
          </a:p>
          <a:p>
            <a:pPr>
              <a:buNone/>
            </a:pPr>
            <a:r>
              <a:rPr lang="cs-CZ" sz="2400" b="1" dirty="0"/>
              <a:t>	</a:t>
            </a:r>
            <a:r>
              <a:rPr lang="cs-CZ" sz="2400" b="1" dirty="0" smtClean="0"/>
              <a:t>		</a:t>
            </a:r>
            <a:r>
              <a:rPr lang="cs-CZ" sz="2400" dirty="0" smtClean="0"/>
              <a:t>(příklad – založení pod tlakem)</a:t>
            </a:r>
          </a:p>
          <a:p>
            <a:pPr marL="457200" indent="-457200">
              <a:buFont typeface="+mj-lt"/>
              <a:buAutoNum type="arabicPeriod"/>
            </a:pPr>
            <a:r>
              <a:rPr lang="cs-CZ" sz="2400" dirty="0" smtClean="0"/>
              <a:t>Rozložení na co nejmenší části</a:t>
            </a:r>
          </a:p>
          <a:p>
            <a:pPr marL="457200" indent="-457200">
              <a:buFont typeface="+mj-lt"/>
              <a:buAutoNum type="arabicPeriod"/>
            </a:pPr>
            <a:r>
              <a:rPr lang="cs-CZ" sz="2400" dirty="0" smtClean="0"/>
              <a:t>Trénink elementárních, základních dovedností systému</a:t>
            </a:r>
          </a:p>
          <a:p>
            <a:pPr marL="457200" indent="-457200">
              <a:buFont typeface="+mj-lt"/>
              <a:buAutoNum type="arabicPeriod"/>
            </a:pPr>
            <a:r>
              <a:rPr lang="cs-CZ" sz="2400" dirty="0" smtClean="0"/>
              <a:t>Spojení několika dovedností</a:t>
            </a:r>
          </a:p>
          <a:p>
            <a:pPr marL="457200" indent="-457200">
              <a:buFont typeface="+mj-lt"/>
              <a:buAutoNum type="arabicPeriod"/>
            </a:pPr>
            <a:r>
              <a:rPr lang="cs-CZ" sz="2400" dirty="0" smtClean="0"/>
              <a:t>Trénink spojených dovedností pod tlakem (čti a reaguj)</a:t>
            </a:r>
          </a:p>
          <a:p>
            <a:pPr marL="457200" indent="-457200">
              <a:buFont typeface="+mj-lt"/>
              <a:buAutoNum type="arabicPeriod"/>
            </a:pPr>
            <a:r>
              <a:rPr lang="cs-CZ" sz="2400" dirty="0" smtClean="0"/>
              <a:t>Trénink celku</a:t>
            </a:r>
          </a:p>
          <a:p>
            <a:pPr marL="457200" indent="-457200">
              <a:buFont typeface="+mj-lt"/>
              <a:buAutoNum type="arabicPeriod"/>
            </a:pPr>
            <a:r>
              <a:rPr lang="cs-CZ" sz="2400" dirty="0" smtClean="0"/>
              <a:t>Trénink celku </a:t>
            </a:r>
            <a:r>
              <a:rPr lang="cs-CZ" sz="2400" dirty="0" smtClean="0"/>
              <a:t>pod tlakem (čti a reaguj)</a:t>
            </a:r>
          </a:p>
          <a:p>
            <a:pPr marL="457200" indent="-457200">
              <a:buFont typeface="+mj-lt"/>
              <a:buAutoNum type="arabicPeriod"/>
            </a:pPr>
            <a:r>
              <a:rPr lang="cs-CZ" sz="2400" dirty="0" smtClean="0"/>
              <a:t>Herní praxe</a:t>
            </a:r>
            <a:endParaRPr lang="cs-CZ"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043608" y="188641"/>
            <a:ext cx="5976664" cy="70567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8" name="Zástupný symbol pro obsah 7"/>
          <p:cNvSpPr>
            <a:spLocks noGrp="1"/>
          </p:cNvSpPr>
          <p:nvPr>
            <p:ph idx="1"/>
          </p:nvPr>
        </p:nvSpPr>
        <p:spPr>
          <a:xfrm>
            <a:off x="457200" y="980728"/>
            <a:ext cx="8229600" cy="5145435"/>
          </a:xfrm>
        </p:spPr>
        <p:txBody>
          <a:bodyPr>
            <a:normAutofit/>
          </a:bodyPr>
          <a:lstStyle/>
          <a:p>
            <a:pPr>
              <a:buNone/>
            </a:pPr>
            <a:r>
              <a:rPr lang="cs-CZ" sz="2400" dirty="0" smtClean="0"/>
              <a:t>				</a:t>
            </a:r>
            <a:r>
              <a:rPr lang="cs-CZ" sz="2400" b="1" dirty="0" smtClean="0">
                <a:solidFill>
                  <a:schemeClr val="tx2"/>
                </a:solidFill>
              </a:rPr>
              <a:t>EFEKTIVITA TRÉNINKU</a:t>
            </a:r>
          </a:p>
          <a:p>
            <a:pPr>
              <a:buNone/>
            </a:pPr>
            <a:endParaRPr lang="cs-CZ" sz="2400" b="1" dirty="0">
              <a:solidFill>
                <a:schemeClr val="tx2"/>
              </a:solidFill>
            </a:endParaRPr>
          </a:p>
          <a:p>
            <a:pPr>
              <a:buNone/>
            </a:pPr>
            <a:r>
              <a:rPr lang="cs-CZ" sz="2000" b="1" i="1" dirty="0"/>
              <a:t>Čas, který strávíš plánováním tréninku je nejjednodušší investice, kterou můžeš udělat pro rozvoj talentu s</a:t>
            </a:r>
            <a:r>
              <a:rPr lang="cs-CZ" sz="2000" b="1" i="1" dirty="0" smtClean="0"/>
              <a:t>vých </a:t>
            </a:r>
            <a:r>
              <a:rPr lang="cs-CZ" sz="2000" b="1" i="1" dirty="0"/>
              <a:t>hráčů</a:t>
            </a:r>
            <a:r>
              <a:rPr lang="cs-CZ" sz="2000" b="1" i="1" dirty="0" smtClean="0"/>
              <a:t>.</a:t>
            </a:r>
          </a:p>
          <a:p>
            <a:pPr>
              <a:buNone/>
            </a:pPr>
            <a:endParaRPr lang="cs-CZ" sz="2000" b="1" i="1" dirty="0"/>
          </a:p>
          <a:p>
            <a:pPr>
              <a:buNone/>
            </a:pPr>
            <a:r>
              <a:rPr lang="cs-CZ" sz="2000" dirty="0"/>
              <a:t>Často pouze malé změny zvýší výrazně efektivitu učení, tréninku. Zapojím v tréninku 1-2 hráče, nebo 5, nebo všech </a:t>
            </a:r>
            <a:r>
              <a:rPr lang="cs-CZ" sz="2000" dirty="0" smtClean="0"/>
              <a:t>15-20? </a:t>
            </a:r>
          </a:p>
          <a:p>
            <a:pPr>
              <a:buNone/>
            </a:pPr>
            <a:endParaRPr lang="cs-CZ" sz="2000" dirty="0"/>
          </a:p>
          <a:p>
            <a:pPr>
              <a:buNone/>
            </a:pPr>
            <a:r>
              <a:rPr lang="cs-CZ" sz="2000" dirty="0" smtClean="0"/>
              <a:t>Chci mít s hráči více tréninků, spojím tréninky dvou kategorií (5. a 6.třída).</a:t>
            </a:r>
            <a:endParaRPr lang="cs-CZ" sz="2000" dirty="0"/>
          </a:p>
          <a:p>
            <a:pPr>
              <a:buNone/>
            </a:pPr>
            <a:endParaRPr lang="cs-CZ" sz="2000" dirty="0"/>
          </a:p>
          <a:p>
            <a:pPr>
              <a:buNone/>
            </a:pPr>
            <a:endParaRPr lang="cs-CZ" sz="2000" b="1" dirty="0" smtClean="0"/>
          </a:p>
          <a:p>
            <a:pPr>
              <a:buNone/>
            </a:pPr>
            <a:endParaRPr lang="cs-CZ" sz="2400" b="1"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403648" y="260648"/>
            <a:ext cx="5832647" cy="763284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899592" y="0"/>
            <a:ext cx="6840760" cy="774948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331640" y="0"/>
            <a:ext cx="6768752" cy="731743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691680" y="0"/>
            <a:ext cx="6048672" cy="710140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normAutofit fontScale="90000"/>
          </a:bodyPr>
          <a:lstStyle/>
          <a:p>
            <a:r>
              <a:rPr lang="cs-CZ" sz="2700" b="1" u="sng" dirty="0" smtClean="0"/>
              <a:t>Každý efektivní trénink by měl obsahovat tato kritéria :</a:t>
            </a:r>
            <a:r>
              <a:rPr lang="cs-CZ" dirty="0" smtClean="0"/>
              <a:t/>
            </a:r>
            <a:br>
              <a:rPr lang="cs-CZ" dirty="0" smtClean="0"/>
            </a:br>
            <a:endParaRPr lang="cs-CZ" dirty="0"/>
          </a:p>
        </p:txBody>
      </p:sp>
      <p:sp>
        <p:nvSpPr>
          <p:cNvPr id="3" name="Zástupný symbol pro obsah 2"/>
          <p:cNvSpPr>
            <a:spLocks noGrp="1"/>
          </p:cNvSpPr>
          <p:nvPr>
            <p:ph idx="1"/>
          </p:nvPr>
        </p:nvSpPr>
        <p:spPr>
          <a:xfrm>
            <a:off x="457200" y="1052736"/>
            <a:ext cx="8229600" cy="5073427"/>
          </a:xfrm>
        </p:spPr>
        <p:txBody>
          <a:bodyPr>
            <a:normAutofit fontScale="92500" lnSpcReduction="10000"/>
          </a:bodyPr>
          <a:lstStyle/>
          <a:p>
            <a:pPr marL="457200" lvl="0" indent="-457200">
              <a:buFont typeface="+mj-lt"/>
              <a:buAutoNum type="arabicPeriod"/>
            </a:pPr>
            <a:r>
              <a:rPr lang="cs-CZ" sz="2400" b="1" dirty="0" smtClean="0"/>
              <a:t>Dosahuje</a:t>
            </a:r>
            <a:r>
              <a:rPr lang="cs-CZ" sz="2400" dirty="0" smtClean="0"/>
              <a:t> </a:t>
            </a:r>
            <a:r>
              <a:rPr lang="cs-CZ" sz="2400" dirty="0"/>
              <a:t>trénink, který provádíš maximálních schopností </a:t>
            </a:r>
            <a:r>
              <a:rPr lang="cs-CZ" sz="2400" dirty="0" smtClean="0"/>
              <a:t>  hráčů</a:t>
            </a:r>
            <a:r>
              <a:rPr lang="cs-CZ" sz="2400" dirty="0"/>
              <a:t>? Jak často opakují hráči jednotlivé cviky? Jak často se hráči dostanou během tréninku na hranu svých schopností? Jak často musí hráči vynaložit maximální úsilí? Kolikrát se hráči dostanou na hranu svých schopností každou minutu, hodinu</a:t>
            </a:r>
            <a:r>
              <a:rPr lang="cs-CZ" sz="2400" dirty="0" smtClean="0"/>
              <a:t>?</a:t>
            </a:r>
          </a:p>
          <a:p>
            <a:pPr marL="457200" indent="-457200">
              <a:buFont typeface="+mj-lt"/>
              <a:buAutoNum type="arabicPeriod"/>
            </a:pPr>
            <a:r>
              <a:rPr lang="cs-CZ" sz="2400" b="1" dirty="0"/>
              <a:t>Zaujetí. </a:t>
            </a:r>
            <a:r>
              <a:rPr lang="cs-CZ" sz="2400" dirty="0"/>
              <a:t>Provádíš takový trénink, který hráče zaujme. Stimulují tvoje cvičení pozornost hráčů?  Jsou v tréninku hráči emočně nažhavení? Emoce zvyšují zaujetí, efektivitu učení. </a:t>
            </a:r>
          </a:p>
          <a:p>
            <a:pPr marL="457200" indent="-457200">
              <a:buFont typeface="+mj-lt"/>
              <a:buAutoNum type="arabicPeriod"/>
            </a:pPr>
            <a:r>
              <a:rPr lang="cs-CZ" sz="2400" b="1" dirty="0"/>
              <a:t>Účelovost tréninku. </a:t>
            </a:r>
            <a:r>
              <a:rPr lang="cs-CZ" sz="2400" dirty="0"/>
              <a:t>Souvisí náplň tréninku opravdu s tím, co chceš hráče naučit?</a:t>
            </a:r>
          </a:p>
          <a:p>
            <a:pPr marL="457200" lvl="0" indent="-457200">
              <a:buFont typeface="+mj-lt"/>
              <a:buAutoNum type="arabicPeriod"/>
            </a:pPr>
            <a:r>
              <a:rPr lang="cs-CZ" sz="2400" b="1" dirty="0"/>
              <a:t>Okamžitá zpětná vazba</a:t>
            </a:r>
            <a:r>
              <a:rPr lang="cs-CZ" sz="2400" dirty="0" smtClean="0"/>
              <a:t>. Hráči </a:t>
            </a:r>
            <a:r>
              <a:rPr lang="cs-CZ" sz="2400" dirty="0"/>
              <a:t>potřebují během tréninku okamžitou, jasnou zpětnou vazbu.Jinými slovy, hráči sami v tréninku poznají co se jim daří a co ne. Trénink jasně vypovídá v reálném čase, kde jsou chyby a co děláme správně. Hráči nemusíte říkat dělej X a Y, sám to pozná.</a:t>
            </a:r>
          </a:p>
          <a:p>
            <a:pPr marL="457200" lvl="0" indent="-457200">
              <a:buFont typeface="+mj-lt"/>
              <a:buAutoNum type="arabicPeriod"/>
            </a:pPr>
            <a:endParaRPr lang="cs-CZ" sz="2400" dirty="0"/>
          </a:p>
          <a:p>
            <a:endParaRPr lang="cs-CZ"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700" b="1" dirty="0" smtClean="0"/>
              <a:t>ROZVOJ TALENTU</a:t>
            </a:r>
            <a:r>
              <a:rPr lang="cs-CZ" sz="2700" dirty="0" smtClean="0"/>
              <a:t/>
            </a:r>
            <a:br>
              <a:rPr lang="cs-CZ" sz="2700" dirty="0" smtClean="0"/>
            </a:br>
            <a:r>
              <a:rPr lang="cs-CZ" sz="2700" dirty="0" smtClean="0"/>
              <a:t>Jak zlepšit trénink? Zvýšit motivaci?Efektivně využít čas?</a:t>
            </a:r>
            <a:endParaRPr lang="cs-CZ" dirty="0"/>
          </a:p>
        </p:txBody>
      </p:sp>
      <p:sp>
        <p:nvSpPr>
          <p:cNvPr id="3" name="Zástupný symbol pro obsah 2"/>
          <p:cNvSpPr>
            <a:spLocks noGrp="1"/>
          </p:cNvSpPr>
          <p:nvPr>
            <p:ph idx="1"/>
          </p:nvPr>
        </p:nvSpPr>
        <p:spPr>
          <a:xfrm>
            <a:off x="457200" y="1268760"/>
            <a:ext cx="8229600" cy="4857403"/>
          </a:xfrm>
        </p:spPr>
        <p:txBody>
          <a:bodyPr>
            <a:normAutofit/>
          </a:bodyPr>
          <a:lstStyle/>
          <a:p>
            <a:pPr>
              <a:buNone/>
            </a:pPr>
            <a:r>
              <a:rPr lang="cs-CZ" sz="2400" b="1" dirty="0" smtClean="0"/>
              <a:t>Pravidlo 1</a:t>
            </a:r>
            <a:r>
              <a:rPr lang="cs-CZ" sz="2400" dirty="0" smtClean="0"/>
              <a:t>: Nekoukej na hodinky!</a:t>
            </a:r>
          </a:p>
          <a:p>
            <a:pPr>
              <a:buNone/>
            </a:pPr>
            <a:endParaRPr lang="cs-CZ" sz="2000" dirty="0"/>
          </a:p>
          <a:p>
            <a:pPr>
              <a:buNone/>
            </a:pPr>
            <a:r>
              <a:rPr lang="cs-CZ" sz="2000" dirty="0" smtClean="0"/>
              <a:t>Většina z nás si myslí, že za 2 hodiny tréninku se naučíme více, než za půl hodiny. Není tomu, tak. Hluboké učení dovedností není o čase. Jde zejména o to kolikrát hráč zopakuje dovednost v co největší kvalitě, kolikrát se dostane na hranu svých schopností. </a:t>
            </a:r>
          </a:p>
          <a:p>
            <a:pPr>
              <a:buNone/>
            </a:pPr>
            <a:r>
              <a:rPr lang="cs-CZ" sz="2000" dirty="0" smtClean="0"/>
              <a:t>Místo, abychom si před tréninkem stanovili, že budeme situaci založení pod tlakem cvičit 30 min., raději si stanovme, že situaci zopakujeme 5x technicky co nejlépe provedenou a v co největší kvalitě.</a:t>
            </a:r>
            <a:endParaRPr lang="cs-CZ"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260648"/>
            <a:ext cx="8229600" cy="5865515"/>
          </a:xfrm>
        </p:spPr>
        <p:txBody>
          <a:bodyPr>
            <a:normAutofit/>
          </a:bodyPr>
          <a:lstStyle/>
          <a:p>
            <a:pPr>
              <a:buNone/>
            </a:pPr>
            <a:r>
              <a:rPr lang="cs-CZ" sz="2400" b="1" dirty="0" smtClean="0"/>
              <a:t>Pravidlo 2: </a:t>
            </a:r>
            <a:r>
              <a:rPr lang="cs-CZ" sz="2400" dirty="0" smtClean="0"/>
              <a:t>Trénuj v krátkých intervalech!</a:t>
            </a:r>
          </a:p>
          <a:p>
            <a:pPr>
              <a:buNone/>
            </a:pPr>
            <a:endParaRPr lang="cs-CZ" sz="2400" dirty="0" smtClean="0"/>
          </a:p>
          <a:p>
            <a:pPr>
              <a:buNone/>
            </a:pPr>
            <a:r>
              <a:rPr lang="cs-CZ" sz="2000" dirty="0" smtClean="0"/>
              <a:t>Už je to dlouho co vědci zjistili, že lidé nejlépe udrží pozornost po dobu max. 10 minut.</a:t>
            </a:r>
          </a:p>
          <a:p>
            <a:pPr>
              <a:buNone/>
            </a:pPr>
            <a:r>
              <a:rPr lang="cs-CZ" sz="2000" dirty="0" smtClean="0"/>
              <a:t>Z tohoto důvodu organizujeme trénink do krátkých intervalů s pauzou na pití mezi jednotlivými cvičeními. Pauzu můžeme využít i pro krátké rychlostní vstupy. Pro každé cvičení si stanov cíl. Není důležité, že hráči stanovený cíl nezvládnou. Vždy se k cvičení můžeš vrátit další tréninky.</a:t>
            </a:r>
          </a:p>
          <a:p>
            <a:pPr>
              <a:buNone/>
            </a:pPr>
            <a:r>
              <a:rPr lang="cs-CZ" sz="2000" dirty="0" smtClean="0"/>
              <a:t>Cílem je vytvořit systém cvičení na jednotlivé dovednosti, systém, který hráče dlouhodobě zlepší.</a:t>
            </a:r>
            <a:endParaRPr lang="cs-CZ"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260648"/>
            <a:ext cx="8229600" cy="5865515"/>
          </a:xfrm>
        </p:spPr>
        <p:txBody>
          <a:bodyPr>
            <a:normAutofit/>
          </a:bodyPr>
          <a:lstStyle/>
          <a:p>
            <a:pPr>
              <a:buNone/>
            </a:pPr>
            <a:endParaRPr lang="cs-CZ" sz="2400" b="1" dirty="0" smtClean="0"/>
          </a:p>
          <a:p>
            <a:pPr>
              <a:buNone/>
            </a:pPr>
            <a:r>
              <a:rPr lang="cs-CZ" sz="2400" b="1" dirty="0" smtClean="0"/>
              <a:t>Pravidlo 3 : </a:t>
            </a:r>
            <a:r>
              <a:rPr lang="cs-CZ" sz="2400" dirty="0" smtClean="0"/>
              <a:t>Při tréninku musí hráč vypnout svojí hlavu(emocionálně) směrem k nezdarům.</a:t>
            </a:r>
          </a:p>
          <a:p>
            <a:pPr>
              <a:buNone/>
            </a:pPr>
            <a:r>
              <a:rPr lang="cs-CZ" sz="2400" dirty="0" smtClean="0"/>
              <a:t>Učení je pokus a omyl, nezdary patří k procesu učení. Hráči se nezdary nesmějí trápit, musí se z nich poučit.</a:t>
            </a:r>
            <a:endParaRPr lang="cs-CZ" sz="2400" dirty="0" smtClean="0"/>
          </a:p>
          <a:p>
            <a:pPr>
              <a:buNone/>
            </a:pPr>
            <a:endParaRPr lang="cs-CZ" sz="2400" dirty="0"/>
          </a:p>
          <a:p>
            <a:pPr>
              <a:buNone/>
            </a:pPr>
            <a:endParaRPr lang="cs-CZ"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539552" y="404664"/>
            <a:ext cx="8229600" cy="4525963"/>
          </a:xfrm>
        </p:spPr>
        <p:txBody>
          <a:bodyPr>
            <a:normAutofit/>
          </a:bodyPr>
          <a:lstStyle/>
          <a:p>
            <a:pPr>
              <a:buNone/>
            </a:pPr>
            <a:endParaRPr lang="cs-CZ" sz="2400" b="1" dirty="0" smtClean="0"/>
          </a:p>
          <a:p>
            <a:pPr>
              <a:buNone/>
            </a:pPr>
            <a:r>
              <a:rPr lang="cs-CZ" sz="2400" b="1" dirty="0" smtClean="0"/>
              <a:t>Pravidlo 4 : </a:t>
            </a:r>
            <a:r>
              <a:rPr lang="cs-CZ" sz="2400" dirty="0" smtClean="0"/>
              <a:t>Trénink začíná, když se ti dovednost daří. Jakmile začne hráč provádět dovednost správně, tak přesně v ten moment začíná kvalitní trénink. Není tomu tak, že správným provedením trénink končí.</a:t>
            </a:r>
          </a:p>
          <a:p>
            <a:pPr>
              <a:buNone/>
            </a:pPr>
            <a:endParaRPr lang="cs-CZ"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764704"/>
            <a:ext cx="8229600" cy="5361459"/>
          </a:xfrm>
        </p:spPr>
        <p:txBody>
          <a:bodyPr>
            <a:normAutofit/>
          </a:bodyPr>
          <a:lstStyle/>
          <a:p>
            <a:pPr>
              <a:buNone/>
            </a:pPr>
            <a:r>
              <a:rPr lang="cs-CZ" sz="2400" b="1" dirty="0" smtClean="0"/>
              <a:t>Pravidlo 5: </a:t>
            </a:r>
            <a:r>
              <a:rPr lang="cs-CZ" sz="2400" dirty="0" smtClean="0"/>
              <a:t>Dovednosti musíme nacvičovat ve variabilních podmínkách. </a:t>
            </a:r>
          </a:p>
          <a:p>
            <a:pPr>
              <a:buNone/>
            </a:pPr>
            <a:r>
              <a:rPr lang="cs-CZ" sz="2400" dirty="0" smtClean="0"/>
              <a:t>Nacvičovat dovednost neustále stejně, není tak efektivní, jako jí nacvičovat v rozdílných formách.</a:t>
            </a:r>
          </a:p>
          <a:p>
            <a:pPr>
              <a:buNone/>
            </a:pPr>
            <a:r>
              <a:rPr lang="cs-CZ" sz="2400" dirty="0" smtClean="0"/>
              <a:t>Například střelbu švihem cvičíme ze stoje, při jízdě vpřed, po kličce, po uvolnění přes hráče, z různých pozic. Takto je to daleko efektivnější.</a:t>
            </a:r>
            <a:endParaRPr lang="cs-CZ"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smtClean="0"/>
              <a:t>SKLADBA TRÉNINKU – ŽÁCI 5.-8. TŘÍDA</a:t>
            </a:r>
            <a:endParaRPr lang="cs-CZ" sz="2800" b="1" dirty="0"/>
          </a:p>
        </p:txBody>
      </p:sp>
      <p:sp>
        <p:nvSpPr>
          <p:cNvPr id="3" name="Zástupný symbol pro obsah 2"/>
          <p:cNvSpPr>
            <a:spLocks noGrp="1"/>
          </p:cNvSpPr>
          <p:nvPr>
            <p:ph idx="1"/>
          </p:nvPr>
        </p:nvSpPr>
        <p:spPr>
          <a:xfrm>
            <a:off x="457200" y="1196752"/>
            <a:ext cx="8229600" cy="4929411"/>
          </a:xfrm>
        </p:spPr>
        <p:txBody>
          <a:bodyPr>
            <a:normAutofit lnSpcReduction="10000"/>
          </a:bodyPr>
          <a:lstStyle/>
          <a:p>
            <a:pPr marL="457200" indent="-457200">
              <a:buFont typeface="+mj-lt"/>
              <a:buAutoNum type="arabicPeriod"/>
            </a:pPr>
            <a:r>
              <a:rPr lang="cs-CZ" sz="2000" b="1" dirty="0" smtClean="0"/>
              <a:t>ÚVODNÍ ČÁST  10-20 MIN.</a:t>
            </a:r>
          </a:p>
          <a:p>
            <a:pPr marL="457200" indent="-457200">
              <a:buNone/>
            </a:pPr>
            <a:r>
              <a:rPr lang="cs-CZ" sz="2000" dirty="0"/>
              <a:t> </a:t>
            </a:r>
            <a:r>
              <a:rPr lang="cs-CZ" sz="2000" dirty="0" smtClean="0"/>
              <a:t>        5., 6. třída, VĚTŠINOU PROUDOVĚ (viz. </a:t>
            </a:r>
            <a:r>
              <a:rPr lang="cs-CZ" sz="2000" dirty="0"/>
              <a:t>u</a:t>
            </a:r>
            <a:r>
              <a:rPr lang="cs-CZ" sz="2000" dirty="0" smtClean="0"/>
              <a:t>kázky) bruslení, technika hole</a:t>
            </a:r>
          </a:p>
          <a:p>
            <a:pPr marL="457200" indent="-457200">
              <a:buNone/>
            </a:pPr>
            <a:r>
              <a:rPr lang="cs-CZ" sz="2000" dirty="0"/>
              <a:t> </a:t>
            </a:r>
            <a:r>
              <a:rPr lang="cs-CZ" sz="2000" dirty="0" smtClean="0"/>
              <a:t>        od 7. do 8. třídy střídat  agility bruslení s technikou hole s rovnovážnými cvičeními 1-1, 2-2, 3-3, 4-4</a:t>
            </a:r>
          </a:p>
          <a:p>
            <a:pPr marL="457200" indent="-457200">
              <a:buNone/>
            </a:pPr>
            <a:endParaRPr lang="cs-CZ" sz="2000" dirty="0"/>
          </a:p>
          <a:p>
            <a:pPr marL="457200" indent="-457200">
              <a:buAutoNum type="arabicPeriod" startAt="2"/>
            </a:pPr>
            <a:r>
              <a:rPr lang="cs-CZ" sz="2000" b="1" dirty="0" smtClean="0"/>
              <a:t>HLAVNÍ ČÁST  30 – 40 MIN.</a:t>
            </a:r>
          </a:p>
          <a:p>
            <a:pPr marL="457200" indent="-457200">
              <a:buNone/>
            </a:pPr>
            <a:r>
              <a:rPr lang="cs-CZ" sz="2000" dirty="0"/>
              <a:t> </a:t>
            </a:r>
            <a:r>
              <a:rPr lang="cs-CZ" sz="2000" dirty="0" smtClean="0"/>
              <a:t>        A/ DOVEDNOSTNÍ TRÉNINK  NA STANOVIŠTÍCH</a:t>
            </a:r>
            <a:r>
              <a:rPr lang="cs-CZ" sz="2000" dirty="0" smtClean="0"/>
              <a:t> 5., 6. třída </a:t>
            </a:r>
            <a:r>
              <a:rPr lang="cs-CZ" sz="2000" dirty="0" smtClean="0"/>
              <a:t> 30-45 min</a:t>
            </a:r>
          </a:p>
          <a:p>
            <a:pPr marL="457200" indent="-457200">
              <a:buNone/>
            </a:pPr>
            <a:r>
              <a:rPr lang="cs-CZ" sz="2000" dirty="0" smtClean="0"/>
              <a:t>         2/3 všech tréninků , 1/3 tréninků na třetině, nebo polovině    ledové plochy</a:t>
            </a:r>
          </a:p>
          <a:p>
            <a:pPr marL="457200" indent="-457200">
              <a:buNone/>
            </a:pPr>
            <a:r>
              <a:rPr lang="cs-CZ" sz="2000" dirty="0"/>
              <a:t> </a:t>
            </a:r>
            <a:r>
              <a:rPr lang="cs-CZ" sz="2000" dirty="0" smtClean="0"/>
              <a:t>        B/ </a:t>
            </a:r>
            <a:r>
              <a:rPr lang="cs-CZ" sz="2000" dirty="0" smtClean="0"/>
              <a:t>DOVEDNOSTNÍ TRÉNINK  NA STANOVIŠTÍCH 7., 8. </a:t>
            </a:r>
            <a:r>
              <a:rPr lang="cs-CZ" sz="2000" dirty="0" smtClean="0"/>
              <a:t>třída 20</a:t>
            </a:r>
            <a:r>
              <a:rPr lang="cs-CZ" sz="2000" dirty="0" smtClean="0"/>
              <a:t>-40 min</a:t>
            </a:r>
          </a:p>
          <a:p>
            <a:pPr marL="457200" indent="-457200">
              <a:buNone/>
            </a:pPr>
            <a:r>
              <a:rPr lang="cs-CZ" sz="2000" dirty="0" smtClean="0"/>
              <a:t>         7. třída 3/6 všech tréninků /  8. třída 2/6 všech tréninků </a:t>
            </a:r>
            <a:endParaRPr lang="cs-CZ" sz="2000" dirty="0"/>
          </a:p>
          <a:p>
            <a:pPr marL="457200" indent="-457200">
              <a:buNone/>
            </a:pPr>
            <a:r>
              <a:rPr lang="cs-CZ" sz="2000" dirty="0" smtClean="0"/>
              <a:t>         7. třída 2/6  tréninků ve třetině, nebo polovině    ledové plochy /</a:t>
            </a:r>
          </a:p>
          <a:p>
            <a:pPr marL="457200" indent="-457200">
              <a:buNone/>
            </a:pPr>
            <a:r>
              <a:rPr lang="cs-CZ" sz="2000" dirty="0"/>
              <a:t> </a:t>
            </a:r>
            <a:r>
              <a:rPr lang="cs-CZ" sz="2000" dirty="0" smtClean="0"/>
              <a:t>       </a:t>
            </a:r>
            <a:r>
              <a:rPr lang="cs-CZ" sz="2000" dirty="0" smtClean="0"/>
              <a:t> 8. třída 3/6 všech tréninků </a:t>
            </a:r>
          </a:p>
          <a:p>
            <a:pPr marL="457200" indent="-457200">
              <a:buNone/>
            </a:pPr>
            <a:r>
              <a:rPr lang="cs-CZ" sz="2000" dirty="0"/>
              <a:t> </a:t>
            </a:r>
            <a:r>
              <a:rPr lang="cs-CZ" sz="2000" dirty="0" smtClean="0"/>
              <a:t>        7. třída 1/6  /  8. třída </a:t>
            </a:r>
            <a:r>
              <a:rPr lang="cs-CZ" sz="2000" dirty="0" smtClean="0"/>
              <a:t>1/6</a:t>
            </a:r>
            <a:r>
              <a:rPr lang="cs-CZ" sz="2000" dirty="0" smtClean="0"/>
              <a:t> – 2/6 celoplošný trénink (nácvik)</a:t>
            </a:r>
            <a:r>
              <a:rPr lang="cs-CZ" sz="2000" dirty="0" smtClean="0"/>
              <a:t> </a:t>
            </a:r>
          </a:p>
          <a:p>
            <a:pPr marL="457200" indent="-457200">
              <a:buNone/>
            </a:pPr>
            <a:endParaRPr lang="cs-CZ" sz="2000"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733</Words>
  <Application>Microsoft Office PowerPoint</Application>
  <PresentationFormat>Předvádění na obrazovce (4:3)</PresentationFormat>
  <Paragraphs>96</Paragraphs>
  <Slides>23</Slides>
  <Notes>0</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Motiv sady Office</vt:lpstr>
      <vt:lpstr>ORGANIZACE TRÉNINKU ŽÁCI</vt:lpstr>
      <vt:lpstr> </vt:lpstr>
      <vt:lpstr>Každý efektivní trénink by měl obsahovat tato kritéria : </vt:lpstr>
      <vt:lpstr>ROZVOJ TALENTU Jak zlepšit trénink? Zvýšit motivaci?Efektivně využít čas?</vt:lpstr>
      <vt:lpstr>  </vt:lpstr>
      <vt:lpstr>   </vt:lpstr>
      <vt:lpstr>   </vt:lpstr>
      <vt:lpstr>      </vt:lpstr>
      <vt:lpstr>SKLADBA TRÉNINKU – ŽÁCI 5.-8. TŘÍDA</vt:lpstr>
      <vt:lpstr>   </vt:lpstr>
      <vt:lpstr>TRÉNINK DOVEDNOSTÍ</vt:lpstr>
      <vt:lpstr>  </vt:lpstr>
      <vt:lpstr>ROZCVIČKA PRO ŽÁKY – PROUDOVĚ – TECHNIKA HOLE OBRATNOSTNÍ BRUSLENÍ</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Bukac</dc:creator>
  <cp:lastModifiedBy>Bukac</cp:lastModifiedBy>
  <cp:revision>39</cp:revision>
  <dcterms:created xsi:type="dcterms:W3CDTF">2011-09-14T07:19:33Z</dcterms:created>
  <dcterms:modified xsi:type="dcterms:W3CDTF">2011-09-14T13:40:43Z</dcterms:modified>
</cp:coreProperties>
</file>