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7" r:id="rId5"/>
    <p:sldId id="268" r:id="rId6"/>
    <p:sldId id="276" r:id="rId7"/>
    <p:sldId id="310" r:id="rId8"/>
    <p:sldId id="314" r:id="rId9"/>
    <p:sldId id="311" r:id="rId10"/>
    <p:sldId id="284" r:id="rId11"/>
    <p:sldId id="313" r:id="rId12"/>
    <p:sldId id="312" r:id="rId13"/>
    <p:sldId id="316" r:id="rId14"/>
    <p:sldId id="277" r:id="rId15"/>
    <p:sldId id="280" r:id="rId16"/>
    <p:sldId id="281" r:id="rId17"/>
    <p:sldId id="272" r:id="rId18"/>
  </p:sldIdLst>
  <p:sldSz cx="9906000" cy="6858000" type="A4"/>
  <p:notesSz cx="6858000" cy="9144000"/>
  <p:defaultTextStyle>
    <a:defPPr>
      <a:defRPr lang="cs-CZ"/>
    </a:defPPr>
    <a:lvl1pPr marL="0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12A"/>
    <a:srgbClr val="15F000"/>
    <a:srgbClr val="001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1"/>
    <p:restoredTop sz="94611"/>
  </p:normalViewPr>
  <p:slideViewPr>
    <p:cSldViewPr>
      <p:cViewPr varScale="1">
        <p:scale>
          <a:sx n="109" d="100"/>
          <a:sy n="109" d="100"/>
        </p:scale>
        <p:origin x="904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4389047-9482-49F7-A39D-595F439C4F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08E884-40CE-4807-B545-53D53C23F0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F6E15-2431-4B9F-982B-68B9C40E1016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492D02-7531-4247-BB81-A1FD98DB33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82C60E-1445-4A1C-A648-B346A75A52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0F96F-DDCF-48CB-A960-881288917D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287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69F69-4ACC-BE49-AD89-C0E5A6EFF1B8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36EAD-1E12-FF4B-9205-31618F652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6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36EAD-1E12-FF4B-9205-31618F6523D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56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568674C-53E0-4EF9-A16E-FE170B1CA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31100" r="27950" b="22700"/>
          <a:stretch/>
        </p:blipFill>
        <p:spPr>
          <a:xfrm>
            <a:off x="4047202" y="607369"/>
            <a:ext cx="1819004" cy="1739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2660916"/>
            <a:ext cx="8420100" cy="1470025"/>
          </a:xfrm>
        </p:spPr>
        <p:txBody>
          <a:bodyPr>
            <a:noAutofit/>
          </a:bodyPr>
          <a:lstStyle>
            <a:lvl1pPr>
              <a:defRPr sz="704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5061181"/>
            <a:ext cx="6934200" cy="888504"/>
          </a:xfrm>
        </p:spPr>
        <p:txBody>
          <a:bodyPr>
            <a:normAutofit/>
          </a:bodyPr>
          <a:lstStyle>
            <a:lvl1pPr marL="0" indent="0" algn="ctr">
              <a:buNone/>
              <a:defRPr sz="2600" i="1">
                <a:solidFill>
                  <a:schemeClr val="bg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189059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6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16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24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8968" y="3285567"/>
            <a:ext cx="6004249" cy="2208244"/>
          </a:xfrm>
        </p:spPr>
        <p:txBody>
          <a:bodyPr>
            <a:noAutofit/>
          </a:bodyPr>
          <a:lstStyle>
            <a:lvl1pPr algn="l">
              <a:lnSpc>
                <a:spcPts val="5417"/>
              </a:lnSpc>
              <a:spcBef>
                <a:spcPts val="0"/>
              </a:spcBef>
              <a:defRPr/>
            </a:lvl1pPr>
          </a:lstStyle>
          <a:p>
            <a:pPr algn="l">
              <a:lnSpc>
                <a:spcPts val="5000"/>
              </a:lnSpc>
              <a:spcBef>
                <a:spcPts val="0"/>
              </a:spcBef>
            </a:pP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Téma první kapitoly prezentace</a:t>
            </a:r>
          </a:p>
        </p:txBody>
      </p:sp>
    </p:spTree>
    <p:extLst>
      <p:ext uri="{BB962C8B-B14F-4D97-AF65-F5344CB8AC3E}">
        <p14:creationId xmlns:p14="http://schemas.microsoft.com/office/powerpoint/2010/main" val="190450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9859" y="45624"/>
            <a:ext cx="7952048" cy="1228277"/>
          </a:xfrm>
        </p:spPr>
        <p:txBody>
          <a:bodyPr>
            <a:noAutofit/>
          </a:bodyPr>
          <a:lstStyle/>
          <a:p>
            <a:pPr algn="l"/>
            <a:r>
              <a:rPr lang="cs-CZ" sz="26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TITULEK PRVNÍ SEKCE</a:t>
            </a:r>
          </a:p>
        </p:txBody>
      </p:sp>
    </p:spTree>
    <p:extLst>
      <p:ext uri="{BB962C8B-B14F-4D97-AF65-F5344CB8AC3E}">
        <p14:creationId xmlns:p14="http://schemas.microsoft.com/office/powerpoint/2010/main" val="391788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27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00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37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12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39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81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1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902F24-11F7-44FD-9F48-0935E0861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4362" t="42247" r="38369" b="53876"/>
          <a:stretch/>
        </p:blipFill>
        <p:spPr>
          <a:xfrm>
            <a:off x="3836875" y="924143"/>
            <a:ext cx="2232249" cy="1116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D125361-F5C5-47E9-8A02-42C828995D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12" y="5824052"/>
            <a:ext cx="1526408" cy="8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402F833-7AF2-4228-9AAA-3465F0D49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84164" t="35785" r="13655" b="54143"/>
          <a:stretch/>
        </p:blipFill>
        <p:spPr>
          <a:xfrm>
            <a:off x="8251655" y="274639"/>
            <a:ext cx="1296144" cy="91621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2AB8BA9-FC38-4FB7-B54A-CEFEFF92A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1100" r="29000" b="23334"/>
          <a:stretch/>
        </p:blipFill>
        <p:spPr>
          <a:xfrm>
            <a:off x="8582644" y="325750"/>
            <a:ext cx="863012" cy="85118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0E3BB67-D845-460F-A19F-25ABEC8F8B4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12" y="5839856"/>
            <a:ext cx="1526408" cy="7740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791CBD65-1813-4A34-82BB-0ED6360C0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4165" t="26738" r="14381" b="56462"/>
          <a:stretch/>
        </p:blipFill>
        <p:spPr>
          <a:xfrm>
            <a:off x="8376255" y="279114"/>
            <a:ext cx="1257265" cy="9361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5A5239-5E47-4F25-8648-04658A9A9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31100" r="27950" b="22700"/>
          <a:stretch/>
        </p:blipFill>
        <p:spPr>
          <a:xfrm>
            <a:off x="8569211" y="325750"/>
            <a:ext cx="889879" cy="85118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4DC447A-9E5E-44B8-BE89-E99274D954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12" y="5824052"/>
            <a:ext cx="1526408" cy="80568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9BFD-0104-4712-8263-249B4D5AE21D}" type="datetimeFigureOut">
              <a:rPr lang="cs-CZ" smtClean="0"/>
              <a:t>22.09.2022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6D93-EC49-4FDE-B9B9-1AE0C95453B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4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List_Microsoft_Excelu.xlsx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762662"/>
            <a:ext cx="8420100" cy="1800200"/>
          </a:xfrm>
        </p:spPr>
        <p:txBody>
          <a:bodyPr>
            <a:noAutofit/>
          </a:bodyPr>
          <a:lstStyle/>
          <a:p>
            <a:r>
              <a:rPr lang="cs-CZ" sz="6000" b="1" dirty="0">
                <a:ea typeface="Open Sans" pitchFamily="34" charset="0"/>
              </a:rPr>
              <a:t>VTM</a:t>
            </a:r>
            <a:br>
              <a:rPr lang="cs-CZ" sz="6000" b="1" dirty="0">
                <a:ea typeface="Open Sans" pitchFamily="34" charset="0"/>
              </a:rPr>
            </a:br>
            <a:r>
              <a:rPr lang="cs-CZ" sz="6000" b="1" dirty="0">
                <a:ea typeface="Open Sans" pitchFamily="34" charset="0"/>
              </a:rPr>
              <a:t>2022-2023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98628" y="5013176"/>
            <a:ext cx="6708745" cy="702342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i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Milan </a:t>
            </a:r>
            <a:r>
              <a:rPr lang="cs-CZ" sz="2000" i="1" dirty="0" err="1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Razým</a:t>
            </a:r>
            <a:endParaRPr lang="cs-CZ" sz="2000" i="1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5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36C27-5A98-844B-B700-727B95C9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274640"/>
            <a:ext cx="7982628" cy="778097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 VTM  -	Utkání - Zajištění</a:t>
            </a:r>
            <a:endParaRPr lang="cs-CZ" sz="2400" dirty="0">
              <a:solidFill>
                <a:srgbClr val="001E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0579-0CA1-3D4D-AFDE-CDF1748C4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96751"/>
            <a:ext cx="8915400" cy="53866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ČSLH přispívá na pronájmy ledových ploch k pořádání všech turnajů U15.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Pořadatelský kraj je povinen zajistit: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Ledovou plochu pro čtyři utkání 3x15 min. + 5‘ rozcvičení</a:t>
            </a:r>
          </a:p>
          <a:p>
            <a:pPr lvl="2">
              <a:lnSpc>
                <a:spcPct val="100000"/>
              </a:lnSpc>
              <a:buFontTx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Příslušné prostory (dle možností) na rozcvičení týmů mimo led 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Pro utkání rozhodčí, časomíru, pořadatelskou a zdravotní službu a vše potřebné k 	řádnému průběhu turnaje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Dále pořadatelský kraj zodpovídají za vstup všech osob do prostor zimního 	stadionu v době pořádání akce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Případné další instrukce budou sděleny v pozvánkách (nominacích) 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na jednotlivé akce VTM.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740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36C27-5A98-844B-B700-727B95C9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274640"/>
            <a:ext cx="7982628" cy="778097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 VTM  -	Výběrový kemp VTM</a:t>
            </a:r>
            <a:endParaRPr lang="cs-CZ" sz="2400" dirty="0">
              <a:solidFill>
                <a:srgbClr val="001E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0579-0CA1-3D4D-AFDE-CDF1748C4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96751"/>
            <a:ext cx="8915400" cy="53866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Výběrový kemp VTM U15 se uskuteční ve dnech 20. – 23. dubna 2023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Nominováno do dvou týmů  bude celkem: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  	  5 brankářů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	16 obránců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	26 útočníků</a:t>
            </a:r>
          </a:p>
          <a:p>
            <a:endParaRPr lang="cs-CZ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>
                <a:latin typeface="Arial" panose="020B0604020202020204" pitchFamily="34" charset="0"/>
                <a:cs typeface="Arial" panose="020B0604020202020204" pitchFamily="34" charset="0"/>
              </a:rPr>
              <a:t>Kemp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bude obsahovat:	Tréninky na ledě i na suchu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	Testování hráčů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	Modelová utkání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Další Informace k závěrečnému výběrovému kempu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budou upřesněny po skončení turnajů krajských výběrů.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2951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D64DA4-2962-A142-8F65-5847F7A4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96181"/>
            <a:ext cx="7986092" cy="1143000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Akce VTM  -	Termínový kalendář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ABAC1B2-2859-3442-A50D-0457966E053E}"/>
              </a:ext>
            </a:extLst>
          </p:cNvPr>
          <p:cNvSpPr txBox="1"/>
          <p:nvPr/>
        </p:nvSpPr>
        <p:spPr>
          <a:xfrm>
            <a:off x="1503680" y="-2519680"/>
            <a:ext cx="184731" cy="417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55522A-ADFC-664B-AD82-8D52F0DE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305293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3F3C5306-1FB1-B112-854A-A563EDFF3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346987"/>
              </p:ext>
            </p:extLst>
          </p:nvPr>
        </p:nvGraphicFramePr>
        <p:xfrm>
          <a:off x="716484" y="1700808"/>
          <a:ext cx="7776864" cy="440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ist" r:id="rId2" imgW="17805400" imgH="13576300" progId="Excel.Sheet.12">
                  <p:embed/>
                </p:oleObj>
              </mc:Choice>
              <mc:Fallback>
                <p:oleObj name="List" r:id="rId2" imgW="17805400" imgH="13576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6484" y="1700808"/>
                        <a:ext cx="7776864" cy="440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4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D66B7E-DF32-464D-BBD2-29BCC62C2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68" y="3739252"/>
            <a:ext cx="6070256" cy="2208244"/>
          </a:xfrm>
        </p:spPr>
        <p:txBody>
          <a:bodyPr anchor="t">
            <a:noAutofit/>
          </a:bodyPr>
          <a:lstStyle/>
          <a:p>
            <a:pPr algn="l">
              <a:lnSpc>
                <a:spcPts val="5417"/>
              </a:lnSpc>
              <a:spcBef>
                <a:spcPts val="0"/>
              </a:spcBef>
            </a:pP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Akce VTM 				Testování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BB38E3-19C3-254F-8CA9-C87E3E4DC0DB}"/>
              </a:ext>
            </a:extLst>
          </p:cNvPr>
          <p:cNvSpPr txBox="1"/>
          <p:nvPr/>
        </p:nvSpPr>
        <p:spPr>
          <a:xfrm>
            <a:off x="898968" y="1364189"/>
            <a:ext cx="813672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FE72B-94B3-A447-B56C-E40A1ABFC268}"/>
              </a:ext>
            </a:extLst>
          </p:cNvPr>
          <p:cNvSpPr txBox="1">
            <a:spLocks/>
          </p:cNvSpPr>
          <p:nvPr/>
        </p:nvSpPr>
        <p:spPr>
          <a:xfrm>
            <a:off x="888351" y="2861171"/>
            <a:ext cx="4444076" cy="902579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17"/>
              </a:lnSpc>
              <a:spcBef>
                <a:spcPts val="0"/>
              </a:spcBef>
            </a:pPr>
            <a:r>
              <a:rPr lang="cs-CZ" sz="13000" b="1" dirty="0">
                <a:solidFill>
                  <a:srgbClr val="D511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8674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D018F6-66CE-0847-8DDF-C4F3EBEE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9"/>
            <a:ext cx="7986092" cy="922113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Akce VTM  -	Testování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A659D40-1AF5-7D4B-8B78-2DBF52093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3845023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 v nastávající sezoně se vybraní hráči žákovských družstev podrobí podrobnému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	testování  	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 každého kraje bude vybráno 15 vytipovaných nejlepších hráčů U13 a po 10 	nejlepších hráčích U14 a U15. (za výběr zodpovídají regionální trenéři s 	hlavními trenéry VTM krajů ve spolupráci s KVV)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Jedná se o : 	Test biologického věku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Testy na ledě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Testy na suchu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Testování bude probíhat v každém kraji na dohodnutém místě s KVV a v termínu 	dle rozvrhu od FTVS – zodpovídá p. Zdeněk Vojta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Testování provádí tým PhDr. Martina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Musálka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z FTVS v Praze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3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E4A3DD-5FC7-4BA7-B9ED-1CDB5248522A}"/>
              </a:ext>
            </a:extLst>
          </p:cNvPr>
          <p:cNvSpPr txBox="1">
            <a:spLocks/>
          </p:cNvSpPr>
          <p:nvPr/>
        </p:nvSpPr>
        <p:spPr>
          <a:xfrm>
            <a:off x="-1" y="2032186"/>
            <a:ext cx="9906001" cy="2010480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cs-CZ" sz="65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DĚKUJI ZA</a:t>
            </a:r>
          </a:p>
          <a:p>
            <a:pPr>
              <a:buClr>
                <a:srgbClr val="C00000"/>
              </a:buClr>
            </a:pPr>
            <a:r>
              <a:rPr lang="cs-CZ" sz="6500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SPOLUPRÁCI</a:t>
            </a:r>
          </a:p>
        </p:txBody>
      </p:sp>
    </p:spTree>
    <p:extLst>
      <p:ext uri="{BB962C8B-B14F-4D97-AF65-F5344CB8AC3E}">
        <p14:creationId xmlns:p14="http://schemas.microsoft.com/office/powerpoint/2010/main" val="315297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CC746FD-ADEB-47E4-947C-4A262B25E98B}"/>
              </a:ext>
            </a:extLst>
          </p:cNvPr>
          <p:cNvSpPr txBox="1">
            <a:spLocks/>
          </p:cNvSpPr>
          <p:nvPr/>
        </p:nvSpPr>
        <p:spPr>
          <a:xfrm>
            <a:off x="1346122" y="1009760"/>
            <a:ext cx="7176797" cy="835064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cs-CZ" sz="3033" b="1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ÚVODEM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4A9F148-7F86-4ADA-BBE2-A99B3D99141F}"/>
              </a:ext>
            </a:extLst>
          </p:cNvPr>
          <p:cNvSpPr txBox="1">
            <a:spLocks/>
          </p:cNvSpPr>
          <p:nvPr/>
        </p:nvSpPr>
        <p:spPr>
          <a:xfrm>
            <a:off x="1383081" y="2430489"/>
            <a:ext cx="7176797" cy="2402667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cs-CZ" sz="1733" kern="1500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50A9B5E-7BBD-244B-A996-4F432FEA2A7C}"/>
              </a:ext>
            </a:extLst>
          </p:cNvPr>
          <p:cNvSpPr/>
          <p:nvPr/>
        </p:nvSpPr>
        <p:spPr>
          <a:xfrm>
            <a:off x="2476500" y="-10397862"/>
            <a:ext cx="4953000" cy="5247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Projekt je určen pro talentované hráče dané věkové kategorie, bez rozdílu klubu.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letošní sezoně pro ročníky:	2007 U15    a 	2008 U14 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Pouze hráči s oprávněním v budoucnu startovat za reprezentační týmy ČR.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návaznosti na rozhodnutí VV ČSLH se nebudou konat žádné výběrové akce U13 ani U12.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Nadstavba práce v klubech, tréninky a utkání na úrovni krajských výběrů.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Testování nejlepších hráčů v daných kategoriích specialisty z FTVS.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Nominace na základě působení v daném klubu a krajské příslušnosti klubu.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Podmínky výběru:  	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výkonnost</a:t>
            </a:r>
          </a:p>
          <a:p>
            <a:pPr marL="457200" lvl="1" indent="0">
              <a:buNone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vzorný přístup k hokeji </a:t>
            </a:r>
          </a:p>
          <a:p>
            <a:pPr marL="457200" lvl="1" indent="0">
              <a:buNone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školní prospěch </a:t>
            </a:r>
          </a:p>
          <a:p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E9D1158-F56B-E54A-85A7-6721055FC311}"/>
              </a:ext>
            </a:extLst>
          </p:cNvPr>
          <p:cNvSpPr txBox="1"/>
          <p:nvPr/>
        </p:nvSpPr>
        <p:spPr>
          <a:xfrm>
            <a:off x="1208584" y="1772816"/>
            <a:ext cx="82153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letošní sezoně 2022-2023 je projekt VTM určen pro talentované hráče 	věkové kategorie U15 (r. 2008 a mladší) .		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Pouze hráči s oprávněním v budoucnu startovat za reprezentační týmy ČR.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Utkání na úrovni krajských výběrů.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Testování nejlepších hráčů v daných kategoriích specialisty z FTVS.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Nominace na základě působení v daném klubu a krajské příslušnosti klubu.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Hlavním cílem letošního projektu VTM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je umožnit vybraným hráčům 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v před reprezentačním věku utkat se v konkurenci nejlepších svých 	vrstevníků, v utkáních na nejvyšší možné úrovni věkové kategorie 	U15.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Podmínky výběru hráčů:  	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výkonnost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vzorný přístup k hokeji </a:t>
            </a:r>
          </a:p>
          <a:p>
            <a:pPr marL="457200" lvl="1" indent="0">
              <a:buNone/>
            </a:pP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	školní prospěch </a:t>
            </a:r>
          </a:p>
          <a:p>
            <a:pPr marL="457200" lvl="1"/>
            <a:endParaRPr lang="cs-CZ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cs-CZ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AE4475-E26B-48E7-AC51-10A89BD95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68" y="3312461"/>
            <a:ext cx="7150376" cy="1794198"/>
          </a:xfrm>
        </p:spPr>
        <p:txBody>
          <a:bodyPr>
            <a:noAutofit/>
          </a:bodyPr>
          <a:lstStyle/>
          <a:p>
            <a:pPr algn="l">
              <a:lnSpc>
                <a:spcPts val="5417"/>
              </a:lnSpc>
              <a:spcBef>
                <a:spcPts val="0"/>
              </a:spcBef>
            </a:pP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Nominace </a:t>
            </a:r>
            <a:b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	trenérů a hráčů</a:t>
            </a:r>
            <a:b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	krajských výběrů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E3ECAF-4BEE-451C-B848-DF8F7F5535FF}"/>
              </a:ext>
            </a:extLst>
          </p:cNvPr>
          <p:cNvSpPr txBox="1">
            <a:spLocks/>
          </p:cNvSpPr>
          <p:nvPr/>
        </p:nvSpPr>
        <p:spPr>
          <a:xfrm>
            <a:off x="887153" y="2492896"/>
            <a:ext cx="4444076" cy="1092121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17"/>
              </a:lnSpc>
              <a:spcBef>
                <a:spcPts val="0"/>
              </a:spcBef>
            </a:pPr>
            <a:r>
              <a:rPr lang="cs-CZ" sz="13000" b="1" dirty="0">
                <a:solidFill>
                  <a:srgbClr val="D511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934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D4493005-1F1F-6D4A-A102-70D1E278C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96753"/>
            <a:ext cx="8915400" cy="4608512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cs-CZ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KVV nominují hlavní trenéry, asistenty a vedoucí týmů svých krajských výběrů, 	kteří na turnajích vedou svůj příslušný krajský výběr U15.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Nominace hráčů jednotlivých  krajských výběrů U15 budou sestaveny z 15 	nejlepších hráčů a 2 brankářů (+ náhradníci, min. 2 hráči a 1 brankář)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Nominace hráčů je v kompetenci hlavních trenérů, jejich asistentů, a svazových 	trenérů brankářů.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Sekretáři KVV předloží nominace hráčů i realizačních týmů vždy nejpozději pět dní 	před  konáním turnajů hlavnímu trenérovi VTM, společně s přesným 	programem a místem konání akce.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Nominaci hráčů na výběrový kemp oznámí hlavní trenér VTM po spolupráci s reprezentačními trenéry a z výběru doporučených hráčů všech hlavních trenérů jednotlivých krajských výběrů.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0000"/>
              </a:lnSpc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5CBE11-F8D9-F447-8EEF-C44A447E23FC}"/>
              </a:ext>
            </a:extLst>
          </p:cNvPr>
          <p:cNvSpPr txBox="1">
            <a:spLocks/>
          </p:cNvSpPr>
          <p:nvPr/>
        </p:nvSpPr>
        <p:spPr>
          <a:xfrm>
            <a:off x="495300" y="33328"/>
            <a:ext cx="7914084" cy="935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Nominace Trenérů a hráčů na turnaje VTM</a:t>
            </a:r>
          </a:p>
        </p:txBody>
      </p:sp>
    </p:spTree>
    <p:extLst>
      <p:ext uri="{BB962C8B-B14F-4D97-AF65-F5344CB8AC3E}">
        <p14:creationId xmlns:p14="http://schemas.microsoft.com/office/powerpoint/2010/main" val="221396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02239B-DAE4-4192-8840-B06E192C6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66" y="3312461"/>
            <a:ext cx="7078369" cy="1794198"/>
          </a:xfrm>
        </p:spPr>
        <p:txBody>
          <a:bodyPr>
            <a:noAutofit/>
          </a:bodyPr>
          <a:lstStyle/>
          <a:p>
            <a:pPr algn="l">
              <a:lnSpc>
                <a:spcPts val="5417"/>
              </a:lnSpc>
              <a:spcBef>
                <a:spcPts val="0"/>
              </a:spcBef>
            </a:pP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Akce VTM </a:t>
            </a:r>
            <a:b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cs-CZ" sz="4875" b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		Turnaje U15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8DE0EA-E3C1-49D0-AF57-DE25971205AD}"/>
              </a:ext>
            </a:extLst>
          </p:cNvPr>
          <p:cNvSpPr txBox="1">
            <a:spLocks/>
          </p:cNvSpPr>
          <p:nvPr/>
        </p:nvSpPr>
        <p:spPr>
          <a:xfrm>
            <a:off x="898967" y="2543829"/>
            <a:ext cx="4444076" cy="902579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417"/>
              </a:lnSpc>
              <a:spcBef>
                <a:spcPts val="0"/>
              </a:spcBef>
            </a:pPr>
            <a:r>
              <a:rPr lang="cs-CZ" sz="13000" b="1" dirty="0">
                <a:solidFill>
                  <a:srgbClr val="D511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0366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E2D58C-5E1E-C042-AEDA-BBD98610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9"/>
            <a:ext cx="7914084" cy="1143000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 VTM  - 	Utkání výběrů krajů </a:t>
            </a:r>
            <a:b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Turnaje Z-S-V</a:t>
            </a:r>
            <a:endParaRPr lang="cs-CZ" sz="2600" b="1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obsah 8">
            <a:extLst>
              <a:ext uri="{FF2B5EF4-FFF2-40B4-BE49-F238E27FC236}">
                <a16:creationId xmlns:a16="http://schemas.microsoft.com/office/drawing/2014/main" id="{28939501-345F-4343-952C-14A200B0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7639"/>
            <a:ext cx="8915400" cy="4675657"/>
          </a:xfrm>
        </p:spPr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Turnaje krajských výběrů U15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Utkání budou organizována formou čtyř (popř. pěti) miniturnajů dle geografické  	příslušnosti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(západ-střed-východ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Každý kraj jednou uspořádá turnaj čtyř krajů a třikrát bude hostovat.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 (na západě a ve středu má jeden kraj 	vždy volno) 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D8D25C8A-AD16-904D-94F9-2B63D23F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37429"/>
              </p:ext>
            </p:extLst>
          </p:nvPr>
        </p:nvGraphicFramePr>
        <p:xfrm>
          <a:off x="1712640" y="3140968"/>
          <a:ext cx="6542358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786">
                  <a:extLst>
                    <a:ext uri="{9D8B030D-6E8A-4147-A177-3AD203B41FA5}">
                      <a16:colId xmlns:a16="http://schemas.microsoft.com/office/drawing/2014/main" val="2741437932"/>
                    </a:ext>
                  </a:extLst>
                </a:gridCol>
                <a:gridCol w="2180786">
                  <a:extLst>
                    <a:ext uri="{9D8B030D-6E8A-4147-A177-3AD203B41FA5}">
                      <a16:colId xmlns:a16="http://schemas.microsoft.com/office/drawing/2014/main" val="238436318"/>
                    </a:ext>
                  </a:extLst>
                </a:gridCol>
                <a:gridCol w="2180786">
                  <a:extLst>
                    <a:ext uri="{9D8B030D-6E8A-4147-A177-3AD203B41FA5}">
                      <a16:colId xmlns:a16="http://schemas.microsoft.com/office/drawing/2014/main" val="127599332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Východ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04952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3484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973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76289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8079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Vysočina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306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16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36C27-5A98-844B-B700-727B95C9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9"/>
            <a:ext cx="79140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 VTM  - Utkání	Rozlosování turnajů </a:t>
            </a:r>
            <a:b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ve skupinách </a:t>
            </a:r>
            <a:b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ZÁPAD-STŘED-VÝCHOD</a:t>
            </a:r>
            <a:endParaRPr lang="cs-CZ" sz="2400" dirty="0">
              <a:solidFill>
                <a:srgbClr val="001E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Zástupný obsah 31">
            <a:extLst>
              <a:ext uri="{FF2B5EF4-FFF2-40B4-BE49-F238E27FC236}">
                <a16:creationId xmlns:a16="http://schemas.microsoft.com/office/drawing/2014/main" id="{7DDA825C-72C0-C7ED-3136-6E683CD38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539473"/>
              </p:ext>
            </p:extLst>
          </p:nvPr>
        </p:nvGraphicFramePr>
        <p:xfrm>
          <a:off x="776536" y="1583976"/>
          <a:ext cx="7344819" cy="4558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183">
                  <a:extLst>
                    <a:ext uri="{9D8B030D-6E8A-4147-A177-3AD203B41FA5}">
                      <a16:colId xmlns:a16="http://schemas.microsoft.com/office/drawing/2014/main" val="2995831213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475967607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1092811753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2134675491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2705646810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1372777643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848678172"/>
                    </a:ext>
                  </a:extLst>
                </a:gridCol>
                <a:gridCol w="233049">
                  <a:extLst>
                    <a:ext uri="{9D8B030D-6E8A-4147-A177-3AD203B41FA5}">
                      <a16:colId xmlns:a16="http://schemas.microsoft.com/office/drawing/2014/main" val="3519669950"/>
                    </a:ext>
                  </a:extLst>
                </a:gridCol>
                <a:gridCol w="714183">
                  <a:extLst>
                    <a:ext uri="{9D8B030D-6E8A-4147-A177-3AD203B41FA5}">
                      <a16:colId xmlns:a16="http://schemas.microsoft.com/office/drawing/2014/main" val="1154450632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505271488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2735031922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4116200571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2596190291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1498098281"/>
                    </a:ext>
                  </a:extLst>
                </a:gridCol>
                <a:gridCol w="473617">
                  <a:extLst>
                    <a:ext uri="{9D8B030D-6E8A-4147-A177-3AD203B41FA5}">
                      <a16:colId xmlns:a16="http://schemas.microsoft.com/office/drawing/2014/main" val="3993730270"/>
                    </a:ext>
                  </a:extLst>
                </a:gridCol>
              </a:tblGrid>
              <a:tr h="130655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2789446465"/>
                  </a:ext>
                </a:extLst>
              </a:tr>
              <a:tr h="212314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>
                          <a:effectLst/>
                        </a:rPr>
                        <a:t>Rozlosování termínů turnajů U15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023183"/>
                  </a:ext>
                </a:extLst>
              </a:tr>
              <a:tr h="162910"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2229228463"/>
                  </a:ext>
                </a:extLst>
              </a:tr>
              <a:tr h="202107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357336118"/>
                  </a:ext>
                </a:extLst>
              </a:tr>
              <a:tr h="123714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1926845296"/>
                  </a:ext>
                </a:extLst>
              </a:tr>
              <a:tr h="17965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1. Termín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25.09.2022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4. Termín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11.12.2022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256431"/>
                  </a:ext>
                </a:extLst>
              </a:tr>
              <a:tr h="17148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Skupina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ZÁPAD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STŘED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VÝCHOD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Skupina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ZÁPAD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STŘED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VÝCHOD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764143"/>
                  </a:ext>
                </a:extLst>
              </a:tr>
              <a:tr h="15515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Pořád. Kraj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Ústecký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Vysočina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Moravskoslezský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Pořád. Kraj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Středočeský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Pardubický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Jihomoravský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289767"/>
                  </a:ext>
                </a:extLst>
              </a:tr>
              <a:tr h="15515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Utkání: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ŮST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KVV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VYS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KVH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MVS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OLO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Utkání: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STŘ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ÚST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PAR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VYS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JHM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Volba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3909245457"/>
                  </a:ext>
                </a:extLst>
              </a:tr>
              <a:tr h="16331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LIB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STŘ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JHČ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PAR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JHM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ZLI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KVV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PLZ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KVH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PHA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???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???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2197920498"/>
                  </a:ext>
                </a:extLst>
              </a:tr>
              <a:tr h="16331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PLZ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Volno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PHA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Volno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LIB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Volno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JHČ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Volno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838239042"/>
                  </a:ext>
                </a:extLst>
              </a:tr>
              <a:tr h="182508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3641853697"/>
                  </a:ext>
                </a:extLst>
              </a:tr>
              <a:tr h="182508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3328074230"/>
                  </a:ext>
                </a:extLst>
              </a:tr>
              <a:tr h="17965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2. Termín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23.10.2022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5. Termín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08.01.2023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1071503092"/>
                  </a:ext>
                </a:extLst>
              </a:tr>
              <a:tr h="17148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Skupina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ZÁPAD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STŘED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VÝCHOD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Skupina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ZÁPAD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STŘED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301451110"/>
                  </a:ext>
                </a:extLst>
              </a:tr>
              <a:tr h="15515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Pořád. Kraj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Plzeňský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Praha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Olomoucký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Pořád. Kraj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Liberecký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Jihočeský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1462137226"/>
                  </a:ext>
                </a:extLst>
              </a:tr>
              <a:tr h="15515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Utkání: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PLZ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STŘ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PHA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PAR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OLO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JHM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Utkání: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LIB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PLZ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JHČ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PHA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1924870014"/>
                  </a:ext>
                </a:extLst>
              </a:tr>
              <a:tr h="16331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ŮST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LIB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VYS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JHČ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ZLI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MVS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STŘ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KVV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PAR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KVH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398209574"/>
                  </a:ext>
                </a:extLst>
              </a:tr>
              <a:tr h="16331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KVV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Volno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KVH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Volno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ÚST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Volno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VYS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Volno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2527962873"/>
                  </a:ext>
                </a:extLst>
              </a:tr>
              <a:tr h="182508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1940914935"/>
                  </a:ext>
                </a:extLst>
              </a:tr>
              <a:tr h="182508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1561650935"/>
                  </a:ext>
                </a:extLst>
              </a:tr>
              <a:tr h="17965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3. Termín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20.11.2022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397810565"/>
                  </a:ext>
                </a:extLst>
              </a:tr>
              <a:tr h="17148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Skupina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ZÁPAD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STŘED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VÝCHOD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2673732322"/>
                  </a:ext>
                </a:extLst>
              </a:tr>
              <a:tr h="15515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Pořád. Kraj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Karlovarský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Královéhradecký</a:t>
                      </a:r>
                      <a:endParaRPr lang="cs-CZ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u="none" strike="noStrike">
                          <a:effectLst/>
                        </a:rPr>
                        <a:t>Zlínský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1794615484"/>
                  </a:ext>
                </a:extLst>
              </a:tr>
              <a:tr h="15515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Utkání: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KVV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LIB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KVH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JHČ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ZLI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MVS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3646612604"/>
                  </a:ext>
                </a:extLst>
              </a:tr>
              <a:tr h="16331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PLZ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ÚST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PHA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VYS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OLO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JHM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2494302333"/>
                  </a:ext>
                </a:extLst>
              </a:tr>
              <a:tr h="163318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STŘ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Volno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PAR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Volno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4" marR="6124" marT="6124" marB="0" anchor="b"/>
                </a:tc>
                <a:extLst>
                  <a:ext uri="{0D108BD9-81ED-4DB2-BD59-A6C34878D82A}">
                    <a16:rowId xmlns:a16="http://schemas.microsoft.com/office/drawing/2014/main" val="843431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32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521" y="45624"/>
            <a:ext cx="7629386" cy="1228277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Akce VTM  -  	Utkání – Program jednodenního	</a:t>
            </a:r>
            <a:b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		 turnaje čtyř krajů U15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905292-B707-4C8D-86BC-8BABB35DA78B}"/>
              </a:ext>
            </a:extLst>
          </p:cNvPr>
          <p:cNvSpPr txBox="1">
            <a:spLocks/>
          </p:cNvSpPr>
          <p:nvPr/>
        </p:nvSpPr>
        <p:spPr>
          <a:xfrm rot="10800000" flipV="1">
            <a:off x="632521" y="5013176"/>
            <a:ext cx="8493394" cy="792088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endParaRPr lang="cs-CZ" sz="2000" kern="1500" dirty="0">
              <a:solidFill>
                <a:srgbClr val="001E62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771C197-19C3-44AA-B995-DFE782044612}"/>
              </a:ext>
            </a:extLst>
          </p:cNvPr>
          <p:cNvSpPr/>
          <p:nvPr/>
        </p:nvSpPr>
        <p:spPr>
          <a:xfrm>
            <a:off x="2288703" y="1463782"/>
            <a:ext cx="5328593" cy="390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Turnaj U15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1.Utkání	10:00-11:30     Kraj A – Kraj B      		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2.Utkání	11:45-13:15	     Kraj C – Kraj D			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3.Utkání	14.00-15:30     utkání o 3. místo	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4.Utkání	15:45-17.30     Finále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Hraje se 3x15‘, (při nerozhodném stavu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následují nájezdy (5 a dále do rozhodnutí)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E9955D-F002-49A6-B81B-12F2DDED6C26}"/>
              </a:ext>
            </a:extLst>
          </p:cNvPr>
          <p:cNvSpPr txBox="1">
            <a:spLocks/>
          </p:cNvSpPr>
          <p:nvPr/>
        </p:nvSpPr>
        <p:spPr>
          <a:xfrm>
            <a:off x="870395" y="2570905"/>
            <a:ext cx="3392827" cy="1170130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endParaRPr lang="cs-CZ" sz="8666" kern="1500" dirty="0">
              <a:solidFill>
                <a:srgbClr val="001E62"/>
              </a:solidFill>
              <a:latin typeface="Nudista SemiBold" pitchFamily="50" charset="-1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903621D-62F4-4C7E-A1CA-0673D1E00F19}"/>
              </a:ext>
            </a:extLst>
          </p:cNvPr>
          <p:cNvSpPr txBox="1">
            <a:spLocks/>
          </p:cNvSpPr>
          <p:nvPr/>
        </p:nvSpPr>
        <p:spPr>
          <a:xfrm>
            <a:off x="6527742" y="2570905"/>
            <a:ext cx="1582777" cy="1170130"/>
          </a:xfrm>
          <a:prstGeom prst="rect">
            <a:avLst/>
          </a:prstGeom>
        </p:spPr>
        <p:txBody>
          <a:bodyPr vert="horz" lIns="99060" tIns="49530" rIns="99060" bIns="4953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endParaRPr lang="cs-CZ" sz="8666" kern="1500" dirty="0">
              <a:solidFill>
                <a:srgbClr val="001E62"/>
              </a:solidFill>
              <a:latin typeface="Nudista SemiBold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4942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36C27-5A98-844B-B700-727B95C9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40"/>
            <a:ext cx="7914084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 VTM  - 	Utkání výběrů krajů </a:t>
            </a:r>
            <a:b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turnaje ve skupinách Z-S-V</a:t>
            </a:r>
            <a:endParaRPr lang="cs-CZ" sz="2400" dirty="0">
              <a:solidFill>
                <a:srgbClr val="001E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60579-0CA1-3D4D-AFDE-CDF1748C4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7639"/>
            <a:ext cx="8915400" cy="4459633"/>
          </a:xfrm>
        </p:spPr>
        <p:txBody>
          <a:bodyPr>
            <a:normAutofit lnSpcReduction="10000"/>
          </a:bodyPr>
          <a:lstStyle/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Turnaje krajských výběrů U15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Hrát se bude dle rozlosování a jednotných propozic pro všechny turnaje, 	vypracovaných ve spolupráci ČSLH a KVV pořádajících krajů.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Kraje v jednotlivých skupinách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Z-S-V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mají možnost si ještě před sezonou sami 	domluvit pořadatelství jednotlivých turnajů v daných termínech. 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Místo může být určeno dodatečně, nejpozději však 5 dnů před turnajem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Utkání se budou hrát formou 3x15 min. (každý tým dvě utkání za den)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	-všechny týmy hrají semifinále, poražení o 3. místo a vítězové finále.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případě nerozhodného výsledku utkání následují ihned po skončení základní hrací doby samostatné nájezdy (po pěti na každé straně a poté po jednom do rozhodnutí.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Bodové ohodnocení dle umístění v turnajích se bude započítávat do tabulek 	jednotlivých skupin. </a:t>
            </a: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Vítěz turnaje 3 body, poražený finalista 2 body, vítěz utkání o 3. místo 1 bod a 	poslední tým v turnaji 0 bodů do celkové tabulky.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76441360"/>
      </p:ext>
    </p:extLst>
  </p:cSld>
  <p:clrMapOvr>
    <a:masterClrMapping/>
  </p:clrMapOvr>
</p:sld>
</file>

<file path=ppt/theme/theme1.xml><?xml version="1.0" encoding="utf-8"?>
<a:theme xmlns:a="http://schemas.openxmlformats.org/drawingml/2006/main" name="Úvo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ředě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1219</Words>
  <Application>Microsoft Macintosh PowerPoint</Application>
  <PresentationFormat>A4 (210 × 297 mm)</PresentationFormat>
  <Paragraphs>267</Paragraphs>
  <Slides>15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Nudista SemiBold</vt:lpstr>
      <vt:lpstr>Úvod</vt:lpstr>
      <vt:lpstr>Prezentace</vt:lpstr>
      <vt:lpstr>Předěl</vt:lpstr>
      <vt:lpstr>List</vt:lpstr>
      <vt:lpstr>VTM 2022-2023</vt:lpstr>
      <vt:lpstr>Prezentace aplikace PowerPoint</vt:lpstr>
      <vt:lpstr>Nominace   trenérů a hráčů  krajských výběrů</vt:lpstr>
      <vt:lpstr>Prezentace aplikace PowerPoint</vt:lpstr>
      <vt:lpstr>Akce VTM    Turnaje U15</vt:lpstr>
      <vt:lpstr>Akce VTM  -  Utkání výběrů krajů    Turnaje Z-S-V</vt:lpstr>
      <vt:lpstr>Akce VTM  - Utkání Rozlosování turnajů     ve skupinách     ZÁPAD-STŘED-VÝCHOD</vt:lpstr>
      <vt:lpstr>Akce VTM  -   Utkání – Program jednodenního     turnaje čtyř krajů U15</vt:lpstr>
      <vt:lpstr>Akce VTM  -  Utkání výběrů krajů    turnaje ve skupinách Z-S-V</vt:lpstr>
      <vt:lpstr>Akce VTM  - Utkání - Zajištění</vt:lpstr>
      <vt:lpstr>Akce VTM  - Výběrový kemp VTM</vt:lpstr>
      <vt:lpstr>Akce VTM  - Termínový kalendář</vt:lpstr>
      <vt:lpstr> Akce VTM     Testování</vt:lpstr>
      <vt:lpstr>Akce VTM  - Testování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DÁVAT GÓLY</dc:title>
  <dc:creator>Rudolf II</dc:creator>
  <cp:lastModifiedBy>Microsoft Office User</cp:lastModifiedBy>
  <cp:revision>95</cp:revision>
  <cp:lastPrinted>2022-06-07T10:20:20Z</cp:lastPrinted>
  <dcterms:created xsi:type="dcterms:W3CDTF">2018-03-07T10:35:35Z</dcterms:created>
  <dcterms:modified xsi:type="dcterms:W3CDTF">2022-09-22T07:31:18Z</dcterms:modified>
</cp:coreProperties>
</file>