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3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4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5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8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9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10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11.xml" ContentType="application/vnd.openxmlformats-officedocument.presentationml.notesSl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drawings/drawing1.xml" ContentType="application/vnd.openxmlformats-officedocument.drawingml.chartshapes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drawings/drawing2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44" r:id="rId7"/>
    <p:sldMasterId id="2147483756" r:id="rId8"/>
  </p:sldMasterIdLst>
  <p:notesMasterIdLst>
    <p:notesMasterId r:id="rId97"/>
  </p:notesMasterIdLst>
  <p:sldIdLst>
    <p:sldId id="256" r:id="rId9"/>
    <p:sldId id="432" r:id="rId10"/>
    <p:sldId id="433" r:id="rId11"/>
    <p:sldId id="262" r:id="rId12"/>
    <p:sldId id="268" r:id="rId13"/>
    <p:sldId id="269" r:id="rId14"/>
    <p:sldId id="270" r:id="rId15"/>
    <p:sldId id="271" r:id="rId16"/>
    <p:sldId id="272" r:id="rId17"/>
    <p:sldId id="261" r:id="rId18"/>
    <p:sldId id="273" r:id="rId19"/>
    <p:sldId id="274" r:id="rId20"/>
    <p:sldId id="275" r:id="rId21"/>
    <p:sldId id="276" r:id="rId22"/>
    <p:sldId id="264" r:id="rId23"/>
    <p:sldId id="277" r:id="rId24"/>
    <p:sldId id="278" r:id="rId25"/>
    <p:sldId id="279" r:id="rId26"/>
    <p:sldId id="280" r:id="rId27"/>
    <p:sldId id="416" r:id="rId28"/>
    <p:sldId id="326" r:id="rId29"/>
    <p:sldId id="349" r:id="rId30"/>
    <p:sldId id="350" r:id="rId31"/>
    <p:sldId id="367" r:id="rId32"/>
    <p:sldId id="369" r:id="rId33"/>
    <p:sldId id="368" r:id="rId34"/>
    <p:sldId id="353" r:id="rId35"/>
    <p:sldId id="352" r:id="rId36"/>
    <p:sldId id="374" r:id="rId37"/>
    <p:sldId id="370" r:id="rId38"/>
    <p:sldId id="371" r:id="rId39"/>
    <p:sldId id="372" r:id="rId40"/>
    <p:sldId id="258" r:id="rId41"/>
    <p:sldId id="464" r:id="rId42"/>
    <p:sldId id="465" r:id="rId43"/>
    <p:sldId id="259" r:id="rId44"/>
    <p:sldId id="260" r:id="rId45"/>
    <p:sldId id="265" r:id="rId46"/>
    <p:sldId id="413" r:id="rId47"/>
    <p:sldId id="407" r:id="rId48"/>
    <p:sldId id="408" r:id="rId49"/>
    <p:sldId id="409" r:id="rId50"/>
    <p:sldId id="410" r:id="rId51"/>
    <p:sldId id="411" r:id="rId52"/>
    <p:sldId id="412" r:id="rId53"/>
    <p:sldId id="417" r:id="rId54"/>
    <p:sldId id="419" r:id="rId55"/>
    <p:sldId id="420" r:id="rId56"/>
    <p:sldId id="421" r:id="rId57"/>
    <p:sldId id="422" r:id="rId58"/>
    <p:sldId id="423" r:id="rId59"/>
    <p:sldId id="424" r:id="rId60"/>
    <p:sldId id="257" r:id="rId61"/>
    <p:sldId id="425" r:id="rId62"/>
    <p:sldId id="426" r:id="rId63"/>
    <p:sldId id="427" r:id="rId64"/>
    <p:sldId id="428" r:id="rId65"/>
    <p:sldId id="429" r:id="rId66"/>
    <p:sldId id="430" r:id="rId67"/>
    <p:sldId id="434" r:id="rId68"/>
    <p:sldId id="323" r:id="rId69"/>
    <p:sldId id="435" r:id="rId70"/>
    <p:sldId id="436" r:id="rId71"/>
    <p:sldId id="437" r:id="rId72"/>
    <p:sldId id="438" r:id="rId73"/>
    <p:sldId id="439" r:id="rId74"/>
    <p:sldId id="322" r:id="rId75"/>
    <p:sldId id="449" r:id="rId76"/>
    <p:sldId id="450" r:id="rId77"/>
    <p:sldId id="451" r:id="rId78"/>
    <p:sldId id="452" r:id="rId79"/>
    <p:sldId id="453" r:id="rId80"/>
    <p:sldId id="454" r:id="rId81"/>
    <p:sldId id="455" r:id="rId82"/>
    <p:sldId id="456" r:id="rId83"/>
    <p:sldId id="457" r:id="rId84"/>
    <p:sldId id="458" r:id="rId85"/>
    <p:sldId id="459" r:id="rId86"/>
    <p:sldId id="460" r:id="rId87"/>
    <p:sldId id="461" r:id="rId88"/>
    <p:sldId id="462" r:id="rId89"/>
    <p:sldId id="463" r:id="rId90"/>
    <p:sldId id="267" r:id="rId91"/>
    <p:sldId id="397" r:id="rId92"/>
    <p:sldId id="398" r:id="rId93"/>
    <p:sldId id="399" r:id="rId94"/>
    <p:sldId id="400" r:id="rId95"/>
    <p:sldId id="402" r:id="rId9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8"/>
    <p:restoredTop sz="94615"/>
  </p:normalViewPr>
  <p:slideViewPr>
    <p:cSldViewPr snapToGrid="0" snapToObjects="1">
      <p:cViewPr varScale="1">
        <p:scale>
          <a:sx n="84" d="100"/>
          <a:sy n="84" d="100"/>
        </p:scale>
        <p:origin x="100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84" Type="http://schemas.openxmlformats.org/officeDocument/2006/relationships/slide" Target="slides/slide76.xml"/><Relationship Id="rId89" Type="http://schemas.openxmlformats.org/officeDocument/2006/relationships/slide" Target="slides/slide81.xml"/><Relationship Id="rId16" Type="http://schemas.openxmlformats.org/officeDocument/2006/relationships/slide" Target="slides/slide8.xml"/><Relationship Id="rId11" Type="http://schemas.openxmlformats.org/officeDocument/2006/relationships/slide" Target="slides/slide3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74" Type="http://schemas.openxmlformats.org/officeDocument/2006/relationships/slide" Target="slides/slide66.xml"/><Relationship Id="rId79" Type="http://schemas.openxmlformats.org/officeDocument/2006/relationships/slide" Target="slides/slide7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2.xml"/><Relationship Id="rId95" Type="http://schemas.openxmlformats.org/officeDocument/2006/relationships/slide" Target="slides/slide87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80" Type="http://schemas.openxmlformats.org/officeDocument/2006/relationships/slide" Target="slides/slide72.xml"/><Relationship Id="rId85" Type="http://schemas.openxmlformats.org/officeDocument/2006/relationships/slide" Target="slides/slide7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83" Type="http://schemas.openxmlformats.org/officeDocument/2006/relationships/slide" Target="slides/slide75.xml"/><Relationship Id="rId88" Type="http://schemas.openxmlformats.org/officeDocument/2006/relationships/slide" Target="slides/slide80.xml"/><Relationship Id="rId91" Type="http://schemas.openxmlformats.org/officeDocument/2006/relationships/slide" Target="slides/slide83.xml"/><Relationship Id="rId96" Type="http://schemas.openxmlformats.org/officeDocument/2006/relationships/slide" Target="slides/slide8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81" Type="http://schemas.openxmlformats.org/officeDocument/2006/relationships/slide" Target="slides/slide73.xml"/><Relationship Id="rId86" Type="http://schemas.openxmlformats.org/officeDocument/2006/relationships/slide" Target="slides/slide78.xml"/><Relationship Id="rId94" Type="http://schemas.openxmlformats.org/officeDocument/2006/relationships/slide" Target="slides/slide86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slide" Target="slides/slide68.xml"/><Relationship Id="rId97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92" Type="http://schemas.openxmlformats.org/officeDocument/2006/relationships/slide" Target="slides/slide84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4" Type="http://schemas.openxmlformats.org/officeDocument/2006/relationships/slide" Target="slides/slide16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66" Type="http://schemas.openxmlformats.org/officeDocument/2006/relationships/slide" Target="slides/slide58.xml"/><Relationship Id="rId87" Type="http://schemas.openxmlformats.org/officeDocument/2006/relationships/slide" Target="slides/slide79.xml"/><Relationship Id="rId61" Type="http://schemas.openxmlformats.org/officeDocument/2006/relationships/slide" Target="slides/slide53.xml"/><Relationship Id="rId82" Type="http://schemas.openxmlformats.org/officeDocument/2006/relationships/slide" Target="slides/slide74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56" Type="http://schemas.openxmlformats.org/officeDocument/2006/relationships/slide" Target="slides/slide48.xml"/><Relationship Id="rId77" Type="http://schemas.openxmlformats.org/officeDocument/2006/relationships/slide" Target="slides/slide69.xml"/><Relationship Id="rId100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93" Type="http://schemas.openxmlformats.org/officeDocument/2006/relationships/slide" Target="slides/slide85.xml"/><Relationship Id="rId98" Type="http://schemas.openxmlformats.org/officeDocument/2006/relationships/presProps" Target="presProps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List_Microsoft_Excelu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List_Microsoft_Excelu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List_Microsoft_Excelu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List_Microsoft_Excelu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List_Microsoft_Excelu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List_Microsoft_Excelu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List_Microsoft_Excelu14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List_Microsoft_Excelu15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List_Microsoft_Excelu16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file:////C:\Users\Vansa\Desktop\Extraliga%20-%20zm&#283;nov&#233;%20dokumenty\Podklad.xlsx" TargetMode="External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file:////C:\Users\Vansa\Desktop\Extraliga%20-%20zm&#283;nov&#233;%20dokumenty\Podklad.xlsx" TargetMode="External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List_Microsoft_Excelu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List_Microsoft_Excelu17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List_Microsoft_Excelu18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oleObject" Target="Se&#353;it1" TargetMode="External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oleObject" Target="Se&#353;it1" TargetMode="External"/></Relationships>
</file>

<file path=ppt/charts/_rels/chart2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/H:\Junio&#345;i%20celek%203.xlsx" TargetMode="External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oleObject" Target="Se&#353;it1" TargetMode="External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oleObject" Target="Se&#353;it1" TargetMode="External"/></Relationships>
</file>

<file path=ppt/charts/_rels/chart2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Se&#353;it1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List_Microsoft_Excelu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List_Microsoft_Excelu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List_Microsoft_Excelu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List_Microsoft_Excelu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List_Microsoft_Excelu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List_Microsoft_Excelu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List_Microsoft_Excelu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r>
              <a:rPr lang="cs-CZ" sz="1400" dirty="0"/>
              <a:t>HOSPODAŘENÍ ČESKÉHO HOKEJE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Výnosy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numRef>
              <c:f>List1!$A$2:$A$6</c:f>
              <c:numCache>
                <c:formatCode>General</c:formatCode>
                <c:ptCount val="5"/>
                <c:pt idx="0">
                  <c:v>2008</c:v>
                </c:pt>
                <c:pt idx="1">
                  <c:v>2013</c:v>
                </c:pt>
                <c:pt idx="2">
                  <c:v>2014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List1!$B$2:$B$6</c:f>
              <c:numCache>
                <c:formatCode>General</c:formatCode>
                <c:ptCount val="5"/>
                <c:pt idx="0">
                  <c:v>225.6</c:v>
                </c:pt>
                <c:pt idx="1">
                  <c:v>318.10000000000002</c:v>
                </c:pt>
                <c:pt idx="2">
                  <c:v>428.6</c:v>
                </c:pt>
                <c:pt idx="3">
                  <c:v>551.9</c:v>
                </c:pt>
                <c:pt idx="4">
                  <c:v>491.2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00C-438A-97ED-9096B237B95D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Náklady</c:v>
                </c:pt>
              </c:strCache>
            </c:strRef>
          </c:tx>
          <c:spPr>
            <a:solidFill>
              <a:srgbClr val="D5112A"/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2.159623987357407E-2"/>
                  <c:y val="-6.783434319263702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00C-438A-97ED-9096B237B95D}"/>
                </c:ext>
              </c:extLst>
            </c:dLbl>
            <c:dLbl>
              <c:idx val="3"/>
              <c:layout>
                <c:manualLayout>
                  <c:x val="3.5993733122623564E-2"/>
                  <c:y val="6.7834343192636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00C-438A-97ED-9096B237B95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List1!$A$2:$A$6</c:f>
              <c:numCache>
                <c:formatCode>General</c:formatCode>
                <c:ptCount val="5"/>
                <c:pt idx="0">
                  <c:v>2008</c:v>
                </c:pt>
                <c:pt idx="1">
                  <c:v>2013</c:v>
                </c:pt>
                <c:pt idx="2">
                  <c:v>2014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List1!$C$2:$C$6</c:f>
              <c:numCache>
                <c:formatCode>General</c:formatCode>
                <c:ptCount val="5"/>
                <c:pt idx="0">
                  <c:v>228.5</c:v>
                </c:pt>
                <c:pt idx="1">
                  <c:v>304.5</c:v>
                </c:pt>
                <c:pt idx="2">
                  <c:v>386.4</c:v>
                </c:pt>
                <c:pt idx="3">
                  <c:v>519.20000000000005</c:v>
                </c:pt>
                <c:pt idx="4">
                  <c:v>548.79999999999995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00C-438A-97ED-9096B237B9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3221144"/>
        <c:axId val="303222320"/>
      </c:barChart>
      <c:catAx>
        <c:axId val="303221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03222320"/>
        <c:crosses val="autoZero"/>
        <c:auto val="1"/>
        <c:lblAlgn val="ctr"/>
        <c:lblOffset val="100"/>
        <c:noMultiLvlLbl val="0"/>
      </c:catAx>
      <c:valAx>
        <c:axId val="3032223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032211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rgbClr val="002060"/>
          </a:solidFill>
        </a:defRPr>
      </a:pPr>
      <a:endParaRPr lang="cs-CZ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rgbClr val="001E62"/>
                </a:solidFill>
                <a:latin typeface="+mn-lt"/>
                <a:ea typeface="+mn-ea"/>
                <a:cs typeface="+mn-cs"/>
              </a:defRPr>
            </a:pPr>
            <a:r>
              <a:rPr lang="cs-CZ" sz="1400" dirty="0">
                <a:solidFill>
                  <a:srgbClr val="001E62"/>
                </a:solidFill>
              </a:rPr>
              <a:t>POČTY KLUBŮ</a:t>
            </a:r>
            <a:endParaRPr lang="en-US" sz="1400" dirty="0">
              <a:solidFill>
                <a:srgbClr val="001E62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rgbClr val="001E62"/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POČET AKADEMIÍ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AD6-4C3F-831A-9A3E661B19D2}"/>
              </c:ext>
            </c:extLst>
          </c:dPt>
          <c:dPt>
            <c:idx val="1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AD6-4C3F-831A-9A3E661B19D2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AD6-4C3F-831A-9A3E661B19D2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AD6-4C3F-831A-9A3E661B19D2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AD6-4C3F-831A-9A3E661B19D2}"/>
                </c:ext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AD6-4C3F-831A-9A3E661B19D2}"/>
                </c:ext>
              </c:extLst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AD6-4C3F-831A-9A3E661B19D2}"/>
                </c:ext>
              </c:extLst>
            </c:dLbl>
            <c:dLbl>
              <c:idx val="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AD6-4C3F-831A-9A3E661B19D2}"/>
                </c:ext>
              </c:extLst>
            </c:dLbl>
            <c:dLbl>
              <c:idx val="6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AD6-4C3F-831A-9A3E661B19D2}"/>
                </c:ext>
              </c:extLst>
            </c:dLbl>
            <c:dLbl>
              <c:idx val="7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AD6-4C3F-831A-9A3E661B19D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001E62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List1!$A$2:$A$10</c:f>
              <c:numCache>
                <c:formatCode>General</c:formatCode>
                <c:ptCount val="9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</c:numCache>
            </c:numRef>
          </c:cat>
          <c:val>
            <c:numRef>
              <c:f>List1!$B$2:$B$10</c:f>
              <c:numCache>
                <c:formatCode>#,##0</c:formatCode>
                <c:ptCount val="9"/>
                <c:pt idx="0">
                  <c:v>92</c:v>
                </c:pt>
                <c:pt idx="1">
                  <c:v>120</c:v>
                </c:pt>
                <c:pt idx="2" formatCode="General">
                  <c:v>135</c:v>
                </c:pt>
                <c:pt idx="3" formatCode="General">
                  <c:v>141</c:v>
                </c:pt>
                <c:pt idx="4" formatCode="General">
                  <c:v>145</c:v>
                </c:pt>
                <c:pt idx="5" formatCode="General">
                  <c:v>146</c:v>
                </c:pt>
                <c:pt idx="6" formatCode="General">
                  <c:v>146</c:v>
                </c:pt>
                <c:pt idx="7" formatCode="General">
                  <c:v>152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0AD6-4C3F-831A-9A3E661B19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1635152"/>
        <c:axId val="301639464"/>
      </c:barChart>
      <c:catAx>
        <c:axId val="301635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1E62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01639464"/>
        <c:crosses val="autoZero"/>
        <c:auto val="1"/>
        <c:lblAlgn val="ctr"/>
        <c:lblOffset val="100"/>
        <c:noMultiLvlLbl val="0"/>
      </c:catAx>
      <c:valAx>
        <c:axId val="3016394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1E62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016351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rgbClr val="001E62"/>
                </a:solidFill>
                <a:latin typeface="+mn-lt"/>
                <a:ea typeface="+mn-ea"/>
                <a:cs typeface="+mn-cs"/>
              </a:defRPr>
            </a:pPr>
            <a:r>
              <a:rPr lang="cs-CZ" dirty="0">
                <a:solidFill>
                  <a:srgbClr val="001E62"/>
                </a:solidFill>
              </a:rPr>
              <a:t>HODNOTA VÝSTROJE</a:t>
            </a:r>
            <a:endParaRPr lang="en-US" dirty="0">
              <a:solidFill>
                <a:srgbClr val="001E62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rgbClr val="001E62"/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DOTACE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9C7-4241-8F83-5BAC835AFE0D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9C7-4241-8F83-5BAC835AFE0D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9C7-4241-8F83-5BAC835AFE0D}"/>
                </c:ext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9C7-4241-8F83-5BAC835AFE0D}"/>
                </c:ext>
              </c:extLst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9C7-4241-8F83-5BAC835AFE0D}"/>
                </c:ext>
              </c:extLst>
            </c:dLbl>
            <c:dLbl>
              <c:idx val="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9C7-4241-8F83-5BAC835AFE0D}"/>
                </c:ext>
              </c:extLst>
            </c:dLbl>
            <c:dLbl>
              <c:idx val="6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9C7-4241-8F83-5BAC835AFE0D}"/>
                </c:ext>
              </c:extLst>
            </c:dLbl>
            <c:dLbl>
              <c:idx val="7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9C7-4241-8F83-5BAC835AFE0D}"/>
                </c:ext>
              </c:extLst>
            </c:dLbl>
            <c:dLbl>
              <c:idx val="8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9C7-4241-8F83-5BAC835AFE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001E62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List1!$A$2:$A$11</c:f>
              <c:numCache>
                <c:formatCode>General</c:formatCode>
                <c:ptCount val="10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</c:numCache>
            </c:numRef>
          </c:cat>
          <c:val>
            <c:numRef>
              <c:f>List1!$B$2:$B$11</c:f>
              <c:numCache>
                <c:formatCode>General</c:formatCode>
                <c:ptCount val="10"/>
                <c:pt idx="0">
                  <c:v>1.7</c:v>
                </c:pt>
                <c:pt idx="1">
                  <c:v>7.1</c:v>
                </c:pt>
                <c:pt idx="2">
                  <c:v>6.4</c:v>
                </c:pt>
                <c:pt idx="3">
                  <c:v>5.8</c:v>
                </c:pt>
                <c:pt idx="4">
                  <c:v>8.5</c:v>
                </c:pt>
                <c:pt idx="5">
                  <c:v>22.5</c:v>
                </c:pt>
                <c:pt idx="6">
                  <c:v>12.4</c:v>
                </c:pt>
                <c:pt idx="7">
                  <c:v>8.4</c:v>
                </c:pt>
                <c:pt idx="8">
                  <c:v>8.8000000000000007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59C7-4241-8F83-5BAC835AFE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1640248"/>
        <c:axId val="301638288"/>
      </c:barChart>
      <c:catAx>
        <c:axId val="301640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1E62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01638288"/>
        <c:crosses val="autoZero"/>
        <c:auto val="1"/>
        <c:lblAlgn val="ctr"/>
        <c:lblOffset val="100"/>
        <c:noMultiLvlLbl val="0"/>
      </c:catAx>
      <c:valAx>
        <c:axId val="301638288"/>
        <c:scaling>
          <c:orientation val="minMax"/>
          <c:max val="25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1E62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01640248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rgbClr val="001E62"/>
                </a:solidFill>
                <a:latin typeface="+mn-lt"/>
                <a:ea typeface="+mn-ea"/>
                <a:cs typeface="+mn-cs"/>
              </a:defRPr>
            </a:pPr>
            <a:r>
              <a:rPr lang="cs-CZ" sz="1400" dirty="0">
                <a:solidFill>
                  <a:srgbClr val="001E62"/>
                </a:solidFill>
              </a:rPr>
              <a:t>KLUBY</a:t>
            </a:r>
            <a:r>
              <a:rPr lang="cs-CZ" sz="1400" baseline="0" dirty="0">
                <a:solidFill>
                  <a:srgbClr val="001E62"/>
                </a:solidFill>
              </a:rPr>
              <a:t> V ŽÁKOVSKÝCH SOUTĚŽÍCH</a:t>
            </a:r>
            <a:endParaRPr lang="en-US" sz="1400" dirty="0">
              <a:solidFill>
                <a:srgbClr val="001E62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rgbClr val="001E62"/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POČET AKADEMIÍ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399-4E70-AC02-523760FC8229}"/>
              </c:ext>
            </c:extLst>
          </c:dPt>
          <c:dPt>
            <c:idx val="1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399-4E70-AC02-523760FC8229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399-4E70-AC02-523760FC8229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399-4E70-AC02-523760FC8229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399-4E70-AC02-523760FC8229}"/>
                </c:ext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399-4E70-AC02-523760FC8229}"/>
                </c:ext>
              </c:extLst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399-4E70-AC02-523760FC8229}"/>
                </c:ext>
              </c:extLst>
            </c:dLbl>
            <c:dLbl>
              <c:idx val="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399-4E70-AC02-523760FC8229}"/>
                </c:ext>
              </c:extLst>
            </c:dLbl>
            <c:dLbl>
              <c:idx val="6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399-4E70-AC02-523760FC8229}"/>
                </c:ext>
              </c:extLst>
            </c:dLbl>
            <c:dLbl>
              <c:idx val="7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399-4E70-AC02-523760FC822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001E62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List1!$A$2:$A$7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List1!$B$2:$B$7</c:f>
              <c:numCache>
                <c:formatCode>General</c:formatCode>
                <c:ptCount val="6"/>
                <c:pt idx="0">
                  <c:v>109</c:v>
                </c:pt>
                <c:pt idx="1">
                  <c:v>116</c:v>
                </c:pt>
                <c:pt idx="2">
                  <c:v>123</c:v>
                </c:pt>
                <c:pt idx="3">
                  <c:v>145</c:v>
                </c:pt>
                <c:pt idx="4">
                  <c:v>152</c:v>
                </c:pt>
                <c:pt idx="5">
                  <c:v>152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F399-4E70-AC02-523760FC82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64569552"/>
        <c:axId val="364563672"/>
      </c:barChart>
      <c:catAx>
        <c:axId val="364569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1E62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64563672"/>
        <c:crosses val="autoZero"/>
        <c:auto val="1"/>
        <c:lblAlgn val="ctr"/>
        <c:lblOffset val="100"/>
        <c:noMultiLvlLbl val="0"/>
      </c:catAx>
      <c:valAx>
        <c:axId val="3645636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1E62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645695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rgbClr val="001E62"/>
                </a:solidFill>
                <a:latin typeface="+mn-lt"/>
                <a:ea typeface="+mn-ea"/>
                <a:cs typeface="+mn-cs"/>
              </a:defRPr>
            </a:pPr>
            <a:r>
              <a:rPr lang="cs-CZ" dirty="0">
                <a:solidFill>
                  <a:srgbClr val="001E62"/>
                </a:solidFill>
              </a:rPr>
              <a:t>KLUBY V JUNIORSKÝCH SOUTĚŽÍCH</a:t>
            </a:r>
            <a:endParaRPr lang="en-US" dirty="0">
              <a:solidFill>
                <a:srgbClr val="001E62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rgbClr val="001E62"/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DOTACE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138-4F52-8A78-51E45F4900C1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138-4F52-8A78-51E45F4900C1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138-4F52-8A78-51E45F4900C1}"/>
                </c:ext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138-4F52-8A78-51E45F4900C1}"/>
                </c:ext>
              </c:extLst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138-4F52-8A78-51E45F4900C1}"/>
                </c:ext>
              </c:extLst>
            </c:dLbl>
            <c:dLbl>
              <c:idx val="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138-4F52-8A78-51E45F4900C1}"/>
                </c:ext>
              </c:extLst>
            </c:dLbl>
            <c:dLbl>
              <c:idx val="6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138-4F52-8A78-51E45F4900C1}"/>
                </c:ext>
              </c:extLst>
            </c:dLbl>
            <c:dLbl>
              <c:idx val="7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138-4F52-8A78-51E45F4900C1}"/>
                </c:ext>
              </c:extLst>
            </c:dLbl>
            <c:dLbl>
              <c:idx val="8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138-4F52-8A78-51E45F4900C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001E62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List1!$A$2:$A$5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List1!$B$2:$B$5</c:f>
              <c:numCache>
                <c:formatCode>General</c:formatCode>
                <c:ptCount val="4"/>
                <c:pt idx="0">
                  <c:v>75</c:v>
                </c:pt>
                <c:pt idx="1">
                  <c:v>90</c:v>
                </c:pt>
                <c:pt idx="2">
                  <c:v>105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C138-4F52-8A78-51E45F4900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64566808"/>
        <c:axId val="364566024"/>
      </c:barChart>
      <c:catAx>
        <c:axId val="3645668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1E62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64566024"/>
        <c:crosses val="autoZero"/>
        <c:auto val="1"/>
        <c:lblAlgn val="ctr"/>
        <c:lblOffset val="100"/>
        <c:noMultiLvlLbl val="0"/>
      </c:catAx>
      <c:valAx>
        <c:axId val="364566024"/>
        <c:scaling>
          <c:orientation val="minMax"/>
          <c:max val="12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1E62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645668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rgbClr val="001E62"/>
                </a:solidFill>
                <a:latin typeface="+mn-lt"/>
                <a:ea typeface="+mn-ea"/>
                <a:cs typeface="+mn-cs"/>
              </a:defRPr>
            </a:pPr>
            <a:r>
              <a:rPr lang="cs-CZ" sz="1400" dirty="0">
                <a:solidFill>
                  <a:srgbClr val="001E62"/>
                </a:solidFill>
              </a:rPr>
              <a:t>VÝVOJ</a:t>
            </a:r>
            <a:r>
              <a:rPr lang="cs-CZ" sz="1400" baseline="0" dirty="0">
                <a:solidFill>
                  <a:srgbClr val="001E62"/>
                </a:solidFill>
              </a:rPr>
              <a:t> NÁVŠTĚVNOSTI EXTRALIGY</a:t>
            </a:r>
            <a:endParaRPr lang="en-US" sz="1400" dirty="0">
              <a:solidFill>
                <a:srgbClr val="001E62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rgbClr val="001E62"/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POČET AKADEMIÍ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412-4BFE-84E2-C06A1EF33638}"/>
              </c:ext>
            </c:extLst>
          </c:dPt>
          <c:dPt>
            <c:idx val="1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412-4BFE-84E2-C06A1EF33638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412-4BFE-84E2-C06A1EF33638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412-4BFE-84E2-C06A1EF33638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412-4BFE-84E2-C06A1EF33638}"/>
                </c:ext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412-4BFE-84E2-C06A1EF33638}"/>
                </c:ext>
              </c:extLst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412-4BFE-84E2-C06A1EF33638}"/>
                </c:ext>
              </c:extLst>
            </c:dLbl>
            <c:dLbl>
              <c:idx val="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412-4BFE-84E2-C06A1EF33638}"/>
                </c:ext>
              </c:extLst>
            </c:dLbl>
            <c:dLbl>
              <c:idx val="6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412-4BFE-84E2-C06A1EF33638}"/>
                </c:ext>
              </c:extLst>
            </c:dLbl>
            <c:dLbl>
              <c:idx val="7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412-4BFE-84E2-C06A1EF3363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001E62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List1!$A$2:$A$7</c:f>
              <c:strCache>
                <c:ptCount val="5"/>
                <c:pt idx="0">
                  <c:v>1993-1998</c:v>
                </c:pt>
                <c:pt idx="1">
                  <c:v>1998-2003</c:v>
                </c:pt>
                <c:pt idx="2">
                  <c:v>2003-2008</c:v>
                </c:pt>
                <c:pt idx="3">
                  <c:v>2008-2013</c:v>
                </c:pt>
                <c:pt idx="4">
                  <c:v>2013-2018</c:v>
                </c:pt>
              </c:strCache>
            </c:strRef>
          </c:cat>
          <c:val>
            <c:numRef>
              <c:f>List1!$B$2:$B$7</c:f>
              <c:numCache>
                <c:formatCode>General</c:formatCode>
                <c:ptCount val="6"/>
                <c:pt idx="0">
                  <c:v>4288</c:v>
                </c:pt>
                <c:pt idx="1">
                  <c:v>4426</c:v>
                </c:pt>
                <c:pt idx="2">
                  <c:v>4544</c:v>
                </c:pt>
                <c:pt idx="3">
                  <c:v>5014</c:v>
                </c:pt>
                <c:pt idx="4">
                  <c:v>5288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E412-4BFE-84E2-C06A1EF336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64569944"/>
        <c:axId val="364570336"/>
      </c:barChart>
      <c:catAx>
        <c:axId val="364569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1E62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64570336"/>
        <c:crosses val="autoZero"/>
        <c:auto val="1"/>
        <c:lblAlgn val="ctr"/>
        <c:lblOffset val="100"/>
        <c:noMultiLvlLbl val="0"/>
      </c:catAx>
      <c:valAx>
        <c:axId val="3645703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1E62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645699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rgbClr val="001E62"/>
                </a:solidFill>
                <a:latin typeface="+mn-lt"/>
                <a:ea typeface="+mn-ea"/>
                <a:cs typeface="+mn-cs"/>
              </a:defRPr>
            </a:pPr>
            <a:r>
              <a:rPr lang="cs-CZ" dirty="0">
                <a:solidFill>
                  <a:srgbClr val="001E62"/>
                </a:solidFill>
              </a:rPr>
              <a:t>DRUHÉ NEJVYŠŠÍ SOUTĚŽE</a:t>
            </a:r>
            <a:endParaRPr lang="en-US" dirty="0">
              <a:solidFill>
                <a:srgbClr val="001E62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rgbClr val="001E62"/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DOTACE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C08-4D16-8AAC-633793DC72D8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C08-4D16-8AAC-633793DC72D8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C08-4D16-8AAC-633793DC72D8}"/>
                </c:ext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C08-4D16-8AAC-633793DC72D8}"/>
                </c:ext>
              </c:extLst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C08-4D16-8AAC-633793DC72D8}"/>
                </c:ext>
              </c:extLst>
            </c:dLbl>
            <c:dLbl>
              <c:idx val="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C08-4D16-8AAC-633793DC72D8}"/>
                </c:ext>
              </c:extLst>
            </c:dLbl>
            <c:dLbl>
              <c:idx val="6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C08-4D16-8AAC-633793DC72D8}"/>
                </c:ext>
              </c:extLst>
            </c:dLbl>
            <c:dLbl>
              <c:idx val="7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C08-4D16-8AAC-633793DC72D8}"/>
                </c:ext>
              </c:extLst>
            </c:dLbl>
            <c:dLbl>
              <c:idx val="8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C08-4D16-8AAC-633793DC72D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001E62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List1!$A$2:$A$7</c:f>
              <c:strCache>
                <c:ptCount val="6"/>
                <c:pt idx="0">
                  <c:v>Švédsko</c:v>
                </c:pt>
                <c:pt idx="1">
                  <c:v>Německo</c:v>
                </c:pt>
                <c:pt idx="2">
                  <c:v>Chance liga</c:v>
                </c:pt>
                <c:pt idx="3">
                  <c:v>Rusko</c:v>
                </c:pt>
                <c:pt idx="4">
                  <c:v>Švýcarsko</c:v>
                </c:pt>
                <c:pt idx="5">
                  <c:v>Finsko</c:v>
                </c:pt>
              </c:strCache>
            </c:strRef>
          </c:cat>
          <c:val>
            <c:numRef>
              <c:f>List1!$B$2:$B$7</c:f>
              <c:numCache>
                <c:formatCode>#,##0</c:formatCode>
                <c:ptCount val="6"/>
                <c:pt idx="0">
                  <c:v>2705</c:v>
                </c:pt>
                <c:pt idx="1">
                  <c:v>2490</c:v>
                </c:pt>
                <c:pt idx="2">
                  <c:v>1892</c:v>
                </c:pt>
                <c:pt idx="3">
                  <c:v>1816</c:v>
                </c:pt>
                <c:pt idx="4">
                  <c:v>1630</c:v>
                </c:pt>
                <c:pt idx="5" formatCode="General">
                  <c:v>762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BC08-4D16-8AAC-633793DC72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64571120"/>
        <c:axId val="364440552"/>
      </c:barChart>
      <c:catAx>
        <c:axId val="3645711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1E62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64440552"/>
        <c:crosses val="autoZero"/>
        <c:auto val="1"/>
        <c:lblAlgn val="ctr"/>
        <c:lblOffset val="100"/>
        <c:noMultiLvlLbl val="0"/>
      </c:catAx>
      <c:valAx>
        <c:axId val="364440552"/>
        <c:scaling>
          <c:orientation val="minMax"/>
          <c:max val="35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1E62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645711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rgbClr val="001E62"/>
                </a:solidFill>
                <a:latin typeface="+mn-lt"/>
                <a:ea typeface="+mn-ea"/>
                <a:cs typeface="+mn-cs"/>
              </a:defRPr>
            </a:pPr>
            <a:r>
              <a:rPr lang="cs-CZ" sz="1400" dirty="0">
                <a:solidFill>
                  <a:srgbClr val="001E62"/>
                </a:solidFill>
              </a:rPr>
              <a:t>POČTY DRAFTOVANÝCH HRÁČŮ</a:t>
            </a:r>
            <a:endParaRPr lang="en-US" sz="1400" dirty="0">
              <a:solidFill>
                <a:srgbClr val="001E62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rgbClr val="001E62"/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POČET AKADEMIÍ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57D-4C9E-AF76-AFAC8EBFEE05}"/>
              </c:ext>
            </c:extLst>
          </c:dPt>
          <c:dPt>
            <c:idx val="1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57D-4C9E-AF76-AFAC8EBFEE05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57D-4C9E-AF76-AFAC8EBFEE05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57D-4C9E-AF76-AFAC8EBFEE05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57D-4C9E-AF76-AFAC8EBFEE05}"/>
                </c:ext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57D-4C9E-AF76-AFAC8EBFEE05}"/>
                </c:ext>
              </c:extLst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57D-4C9E-AF76-AFAC8EBFEE05}"/>
                </c:ext>
              </c:extLst>
            </c:dLbl>
            <c:dLbl>
              <c:idx val="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57D-4C9E-AF76-AFAC8EBFEE05}"/>
                </c:ext>
              </c:extLst>
            </c:dLbl>
            <c:dLbl>
              <c:idx val="6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657D-4C9E-AF76-AFAC8EBFEE05}"/>
                </c:ext>
              </c:extLst>
            </c:dLbl>
            <c:dLbl>
              <c:idx val="7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57D-4C9E-AF76-AFAC8EBFEE05}"/>
                </c:ext>
              </c:extLst>
            </c:dLbl>
            <c:dLbl>
              <c:idx val="8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657D-4C9E-AF76-AFAC8EBFEE05}"/>
                </c:ext>
              </c:extLst>
            </c:dLbl>
            <c:dLbl>
              <c:idx val="9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657D-4C9E-AF76-AFAC8EBFEE0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001E62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List1!$A$2:$A$12</c:f>
              <c:numCache>
                <c:formatCode>General</c:formatCode>
                <c:ptCount val="11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2917</c:v>
                </c:pt>
                <c:pt idx="9">
                  <c:v>2018</c:v>
                </c:pt>
              </c:numCache>
            </c:numRef>
          </c:cat>
          <c:val>
            <c:numRef>
              <c:f>List1!$B$2:$B$12</c:f>
              <c:numCache>
                <c:formatCode>General</c:formatCode>
                <c:ptCount val="11"/>
                <c:pt idx="0">
                  <c:v>3</c:v>
                </c:pt>
                <c:pt idx="1">
                  <c:v>5</c:v>
                </c:pt>
                <c:pt idx="2">
                  <c:v>10</c:v>
                </c:pt>
                <c:pt idx="3">
                  <c:v>6</c:v>
                </c:pt>
                <c:pt idx="4">
                  <c:v>3</c:v>
                </c:pt>
                <c:pt idx="5">
                  <c:v>8</c:v>
                </c:pt>
                <c:pt idx="6">
                  <c:v>11</c:v>
                </c:pt>
                <c:pt idx="7">
                  <c:v>4</c:v>
                </c:pt>
                <c:pt idx="8">
                  <c:v>9</c:v>
                </c:pt>
                <c:pt idx="9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657D-4C9E-AF76-AFAC8EBFEE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64442120"/>
        <c:axId val="364435848"/>
      </c:barChart>
      <c:catAx>
        <c:axId val="364442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1E62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64435848"/>
        <c:crosses val="autoZero"/>
        <c:auto val="1"/>
        <c:lblAlgn val="ctr"/>
        <c:lblOffset val="100"/>
        <c:noMultiLvlLbl val="0"/>
      </c:catAx>
      <c:valAx>
        <c:axId val="3644358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1E62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644421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rgbClr val="001E62"/>
                </a:solidFill>
                <a:latin typeface="+mn-lt"/>
                <a:ea typeface="+mn-ea"/>
                <a:cs typeface="+mn-cs"/>
              </a:defRPr>
            </a:pPr>
            <a:r>
              <a:rPr lang="cs-CZ" dirty="0">
                <a:solidFill>
                  <a:srgbClr val="001E62"/>
                </a:solidFill>
              </a:rPr>
              <a:t>PLATBY</a:t>
            </a:r>
            <a:r>
              <a:rPr lang="cs-CZ" baseline="0" dirty="0">
                <a:solidFill>
                  <a:srgbClr val="001E62"/>
                </a:solidFill>
              </a:rPr>
              <a:t> Z NHL</a:t>
            </a:r>
            <a:endParaRPr lang="en-US" dirty="0">
              <a:solidFill>
                <a:srgbClr val="001E62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rgbClr val="001E62"/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DOTACE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6AE-424E-A626-2F55B93D415B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6AE-424E-A626-2F55B93D415B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6AE-424E-A626-2F55B93D415B}"/>
                </c:ext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6AE-424E-A626-2F55B93D415B}"/>
                </c:ext>
              </c:extLst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6AE-424E-A626-2F55B93D415B}"/>
                </c:ext>
              </c:extLst>
            </c:dLbl>
            <c:dLbl>
              <c:idx val="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6AE-424E-A626-2F55B93D415B}"/>
                </c:ext>
              </c:extLst>
            </c:dLbl>
            <c:dLbl>
              <c:idx val="6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6AE-424E-A626-2F55B93D415B}"/>
                </c:ext>
              </c:extLst>
            </c:dLbl>
            <c:dLbl>
              <c:idx val="7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6AE-424E-A626-2F55B93D415B}"/>
                </c:ext>
              </c:extLst>
            </c:dLbl>
            <c:dLbl>
              <c:idx val="8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6AE-424E-A626-2F55B93D415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001E62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List1!$A$2:$A$8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List1!$B$2:$B$8</c:f>
              <c:numCache>
                <c:formatCode>General</c:formatCode>
                <c:ptCount val="7"/>
                <c:pt idx="0">
                  <c:v>15.3</c:v>
                </c:pt>
                <c:pt idx="1">
                  <c:v>28.3</c:v>
                </c:pt>
                <c:pt idx="2">
                  <c:v>36.1</c:v>
                </c:pt>
                <c:pt idx="3">
                  <c:v>34.799999999999997</c:v>
                </c:pt>
                <c:pt idx="4">
                  <c:v>55.4</c:v>
                </c:pt>
                <c:pt idx="5">
                  <c:v>75.3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B6AE-424E-A626-2F55B93D41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64437024"/>
        <c:axId val="364441336"/>
      </c:barChart>
      <c:catAx>
        <c:axId val="364437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1E62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64441336"/>
        <c:crosses val="autoZero"/>
        <c:auto val="1"/>
        <c:lblAlgn val="ctr"/>
        <c:lblOffset val="100"/>
        <c:noMultiLvlLbl val="0"/>
      </c:catAx>
      <c:valAx>
        <c:axId val="364441336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1E62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644370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cs-CZ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Podíl cizinců a juniorů v ELH</a:t>
            </a:r>
            <a:r>
              <a:rPr lang="cs-CZ" sz="1800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%</a:t>
            </a:r>
            <a:r>
              <a:rPr lang="cs-CZ" sz="1800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sezóny 2012/2013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cs-CZ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List1!$E$1</c:f>
              <c:strCache>
                <c:ptCount val="1"/>
                <c:pt idx="0">
                  <c:v>Podíl Cizinců</c:v>
                </c:pt>
              </c:strCache>
            </c:strRef>
          </c:tx>
          <c:spPr>
            <a:ln w="34925" cap="rnd">
              <a:solidFill>
                <a:srgbClr val="FF0000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strRef>
              <c:f>List1!$A$2:$A$21</c:f>
              <c:strCache>
                <c:ptCount val="20"/>
                <c:pt idx="0">
                  <c:v>1993/1994</c:v>
                </c:pt>
                <c:pt idx="1">
                  <c:v>1994/1995</c:v>
                </c:pt>
                <c:pt idx="2">
                  <c:v>1995/1996</c:v>
                </c:pt>
                <c:pt idx="3">
                  <c:v>1996/1997</c:v>
                </c:pt>
                <c:pt idx="4">
                  <c:v>1997/1998</c:v>
                </c:pt>
                <c:pt idx="5">
                  <c:v>1998/1999</c:v>
                </c:pt>
                <c:pt idx="6">
                  <c:v>1999/2000</c:v>
                </c:pt>
                <c:pt idx="7">
                  <c:v>2000/2001</c:v>
                </c:pt>
                <c:pt idx="8">
                  <c:v>2001/2002</c:v>
                </c:pt>
                <c:pt idx="9">
                  <c:v>2002/2003</c:v>
                </c:pt>
                <c:pt idx="10">
                  <c:v>2003/2004</c:v>
                </c:pt>
                <c:pt idx="11">
                  <c:v>2004/2005</c:v>
                </c:pt>
                <c:pt idx="12">
                  <c:v>2005/2006</c:v>
                </c:pt>
                <c:pt idx="13">
                  <c:v>2006/2007</c:v>
                </c:pt>
                <c:pt idx="14">
                  <c:v>2007/2008</c:v>
                </c:pt>
                <c:pt idx="15">
                  <c:v>2008/2009</c:v>
                </c:pt>
                <c:pt idx="16">
                  <c:v>2009/2010</c:v>
                </c:pt>
                <c:pt idx="17">
                  <c:v>2010/2011</c:v>
                </c:pt>
                <c:pt idx="18">
                  <c:v>2011/2012</c:v>
                </c:pt>
                <c:pt idx="19">
                  <c:v>2012/2013</c:v>
                </c:pt>
              </c:strCache>
            </c:strRef>
          </c:cat>
          <c:val>
            <c:numRef>
              <c:f>List1!$E$2:$E$21</c:f>
              <c:numCache>
                <c:formatCode>0.00%</c:formatCode>
                <c:ptCount val="20"/>
                <c:pt idx="0">
                  <c:v>2.64E-2</c:v>
                </c:pt>
                <c:pt idx="1">
                  <c:v>3.1399999999999997E-2</c:v>
                </c:pt>
                <c:pt idx="2">
                  <c:v>6.93E-2</c:v>
                </c:pt>
                <c:pt idx="3">
                  <c:v>8.4199999999999997E-2</c:v>
                </c:pt>
                <c:pt idx="4">
                  <c:v>5.3900000000000003E-2</c:v>
                </c:pt>
                <c:pt idx="5">
                  <c:v>4.6899999999999997E-2</c:v>
                </c:pt>
                <c:pt idx="6">
                  <c:v>8.8099999999999998E-2</c:v>
                </c:pt>
                <c:pt idx="7">
                  <c:v>0.1</c:v>
                </c:pt>
                <c:pt idx="8">
                  <c:v>7.1599999999999997E-2</c:v>
                </c:pt>
                <c:pt idx="9">
                  <c:v>9.1300000000000006E-2</c:v>
                </c:pt>
                <c:pt idx="10">
                  <c:v>0.11600000000000001</c:v>
                </c:pt>
                <c:pt idx="11">
                  <c:v>0.11</c:v>
                </c:pt>
                <c:pt idx="12">
                  <c:v>0.12</c:v>
                </c:pt>
                <c:pt idx="13">
                  <c:v>0.13400000000000001</c:v>
                </c:pt>
                <c:pt idx="14">
                  <c:v>0.13200000000000001</c:v>
                </c:pt>
                <c:pt idx="15">
                  <c:v>0.13</c:v>
                </c:pt>
                <c:pt idx="16">
                  <c:v>0.152</c:v>
                </c:pt>
                <c:pt idx="17">
                  <c:v>0.13</c:v>
                </c:pt>
                <c:pt idx="18">
                  <c:v>0.158</c:v>
                </c:pt>
                <c:pt idx="19">
                  <c:v>0.16200000000000001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296-4F5D-B82B-18DDE4F283A4}"/>
            </c:ext>
          </c:extLst>
        </c:ser>
        <c:ser>
          <c:idx val="1"/>
          <c:order val="1"/>
          <c:tx>
            <c:strRef>
              <c:f>List1!$F$1</c:f>
              <c:strCache>
                <c:ptCount val="1"/>
                <c:pt idx="0">
                  <c:v>Podíl Juniorů</c:v>
                </c:pt>
              </c:strCache>
            </c:strRef>
          </c:tx>
          <c:spPr>
            <a:ln w="34925" cap="rnd">
              <a:solidFill>
                <a:schemeClr val="accent3">
                  <a:lumMod val="60000"/>
                  <a:lumOff val="40000"/>
                </a:schemeClr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strRef>
              <c:f>List1!$A$2:$A$21</c:f>
              <c:strCache>
                <c:ptCount val="20"/>
                <c:pt idx="0">
                  <c:v>1993/1994</c:v>
                </c:pt>
                <c:pt idx="1">
                  <c:v>1994/1995</c:v>
                </c:pt>
                <c:pt idx="2">
                  <c:v>1995/1996</c:v>
                </c:pt>
                <c:pt idx="3">
                  <c:v>1996/1997</c:v>
                </c:pt>
                <c:pt idx="4">
                  <c:v>1997/1998</c:v>
                </c:pt>
                <c:pt idx="5">
                  <c:v>1998/1999</c:v>
                </c:pt>
                <c:pt idx="6">
                  <c:v>1999/2000</c:v>
                </c:pt>
                <c:pt idx="7">
                  <c:v>2000/2001</c:v>
                </c:pt>
                <c:pt idx="8">
                  <c:v>2001/2002</c:v>
                </c:pt>
                <c:pt idx="9">
                  <c:v>2002/2003</c:v>
                </c:pt>
                <c:pt idx="10">
                  <c:v>2003/2004</c:v>
                </c:pt>
                <c:pt idx="11">
                  <c:v>2004/2005</c:v>
                </c:pt>
                <c:pt idx="12">
                  <c:v>2005/2006</c:v>
                </c:pt>
                <c:pt idx="13">
                  <c:v>2006/2007</c:v>
                </c:pt>
                <c:pt idx="14">
                  <c:v>2007/2008</c:v>
                </c:pt>
                <c:pt idx="15">
                  <c:v>2008/2009</c:v>
                </c:pt>
                <c:pt idx="16">
                  <c:v>2009/2010</c:v>
                </c:pt>
                <c:pt idx="17">
                  <c:v>2010/2011</c:v>
                </c:pt>
                <c:pt idx="18">
                  <c:v>2011/2012</c:v>
                </c:pt>
                <c:pt idx="19">
                  <c:v>2012/2013</c:v>
                </c:pt>
              </c:strCache>
            </c:strRef>
          </c:cat>
          <c:val>
            <c:numRef>
              <c:f>List1!$F$2:$F$21</c:f>
              <c:numCache>
                <c:formatCode>0.00%</c:formatCode>
                <c:ptCount val="20"/>
                <c:pt idx="0">
                  <c:v>0.182</c:v>
                </c:pt>
                <c:pt idx="1">
                  <c:v>0.13800000000000001</c:v>
                </c:pt>
                <c:pt idx="2">
                  <c:v>0.14399999999999999</c:v>
                </c:pt>
                <c:pt idx="3">
                  <c:v>0.17399999999999999</c:v>
                </c:pt>
                <c:pt idx="4">
                  <c:v>0.14799999999999999</c:v>
                </c:pt>
                <c:pt idx="5">
                  <c:v>0.20799999999999999</c:v>
                </c:pt>
                <c:pt idx="6">
                  <c:v>0.114</c:v>
                </c:pt>
                <c:pt idx="7">
                  <c:v>0.11600000000000001</c:v>
                </c:pt>
                <c:pt idx="8">
                  <c:v>0.13800000000000001</c:v>
                </c:pt>
                <c:pt idx="9">
                  <c:v>0.123</c:v>
                </c:pt>
                <c:pt idx="10">
                  <c:v>9.64E-2</c:v>
                </c:pt>
                <c:pt idx="11">
                  <c:v>6.0600000000000001E-2</c:v>
                </c:pt>
                <c:pt idx="12">
                  <c:v>0.10100000000000001</c:v>
                </c:pt>
                <c:pt idx="13">
                  <c:v>9.01E-2</c:v>
                </c:pt>
                <c:pt idx="14">
                  <c:v>8.2699999999999996E-2</c:v>
                </c:pt>
                <c:pt idx="15">
                  <c:v>5.2999999999999999E-2</c:v>
                </c:pt>
                <c:pt idx="16">
                  <c:v>6.6799999999999998E-2</c:v>
                </c:pt>
                <c:pt idx="17">
                  <c:v>6.59E-2</c:v>
                </c:pt>
                <c:pt idx="18">
                  <c:v>5.96E-2</c:v>
                </c:pt>
                <c:pt idx="19">
                  <c:v>3.0599999999999999E-2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296-4F5D-B82B-18DDE4F283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0736256"/>
        <c:axId val="40737792"/>
      </c:lineChart>
      <c:catAx>
        <c:axId val="4073625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0737792"/>
        <c:crosses val="autoZero"/>
        <c:auto val="1"/>
        <c:lblAlgn val="ctr"/>
        <c:lblOffset val="100"/>
        <c:noMultiLvlLbl val="0"/>
      </c:catAx>
      <c:valAx>
        <c:axId val="407377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07362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r>
              <a:rPr lang="cs-CZ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Podíl cizinců a juniorů v ELH</a:t>
            </a:r>
            <a:r>
              <a:rPr lang="cs-CZ" sz="1800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%</a:t>
            </a:r>
            <a:r>
              <a:rPr lang="cs-CZ" sz="1800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sz="1800" b="1" i="0" u="none" strike="noStrike" baseline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 sezóny 2013/2014</a:t>
            </a:r>
            <a:endParaRPr lang="cs-CZ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List1!$E$1</c:f>
              <c:strCache>
                <c:ptCount val="1"/>
                <c:pt idx="0">
                  <c:v>Podíl Cizinců</c:v>
                </c:pt>
              </c:strCache>
            </c:strRef>
          </c:tx>
          <c:spPr>
            <a:ln w="34925" cap="rnd">
              <a:solidFill>
                <a:srgbClr val="FF0000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strRef>
              <c:f>List1!$A$2:$A$22</c:f>
              <c:strCache>
                <c:ptCount val="21"/>
                <c:pt idx="0">
                  <c:v>1993/1994</c:v>
                </c:pt>
                <c:pt idx="1">
                  <c:v>1994/1995</c:v>
                </c:pt>
                <c:pt idx="2">
                  <c:v>1995/1996</c:v>
                </c:pt>
                <c:pt idx="3">
                  <c:v>1996/1997</c:v>
                </c:pt>
                <c:pt idx="4">
                  <c:v>1997/1998</c:v>
                </c:pt>
                <c:pt idx="5">
                  <c:v>1998/1999</c:v>
                </c:pt>
                <c:pt idx="6">
                  <c:v>1999/2000</c:v>
                </c:pt>
                <c:pt idx="7">
                  <c:v>2000/2001</c:v>
                </c:pt>
                <c:pt idx="8">
                  <c:v>2001/2002</c:v>
                </c:pt>
                <c:pt idx="9">
                  <c:v>2002/2003</c:v>
                </c:pt>
                <c:pt idx="10">
                  <c:v>2003/2004</c:v>
                </c:pt>
                <c:pt idx="11">
                  <c:v>2004/2005</c:v>
                </c:pt>
                <c:pt idx="12">
                  <c:v>2005/2006</c:v>
                </c:pt>
                <c:pt idx="13">
                  <c:v>2006/2007</c:v>
                </c:pt>
                <c:pt idx="14">
                  <c:v>2007/2008</c:v>
                </c:pt>
                <c:pt idx="15">
                  <c:v>2008/2009</c:v>
                </c:pt>
                <c:pt idx="16">
                  <c:v>2009/2010</c:v>
                </c:pt>
                <c:pt idx="17">
                  <c:v>2010/2011</c:v>
                </c:pt>
                <c:pt idx="18">
                  <c:v>2011/2012</c:v>
                </c:pt>
                <c:pt idx="19">
                  <c:v>2012/2013</c:v>
                </c:pt>
                <c:pt idx="20">
                  <c:v>2013/2014</c:v>
                </c:pt>
              </c:strCache>
            </c:strRef>
          </c:cat>
          <c:val>
            <c:numRef>
              <c:f>List1!$E$2:$E$22</c:f>
              <c:numCache>
                <c:formatCode>0.00%</c:formatCode>
                <c:ptCount val="21"/>
                <c:pt idx="0">
                  <c:v>2.64E-2</c:v>
                </c:pt>
                <c:pt idx="1">
                  <c:v>3.1399999999999997E-2</c:v>
                </c:pt>
                <c:pt idx="2">
                  <c:v>6.93E-2</c:v>
                </c:pt>
                <c:pt idx="3">
                  <c:v>8.4199999999999997E-2</c:v>
                </c:pt>
                <c:pt idx="4">
                  <c:v>5.3900000000000003E-2</c:v>
                </c:pt>
                <c:pt idx="5">
                  <c:v>4.6899999999999997E-2</c:v>
                </c:pt>
                <c:pt idx="6">
                  <c:v>8.8099999999999998E-2</c:v>
                </c:pt>
                <c:pt idx="7">
                  <c:v>0.1</c:v>
                </c:pt>
                <c:pt idx="8">
                  <c:v>7.1599999999999997E-2</c:v>
                </c:pt>
                <c:pt idx="9">
                  <c:v>9.1300000000000006E-2</c:v>
                </c:pt>
                <c:pt idx="10">
                  <c:v>0.11600000000000001</c:v>
                </c:pt>
                <c:pt idx="11">
                  <c:v>0.11</c:v>
                </c:pt>
                <c:pt idx="12">
                  <c:v>0.12</c:v>
                </c:pt>
                <c:pt idx="13">
                  <c:v>0.13400000000000001</c:v>
                </c:pt>
                <c:pt idx="14">
                  <c:v>0.13200000000000001</c:v>
                </c:pt>
                <c:pt idx="15">
                  <c:v>0.13</c:v>
                </c:pt>
                <c:pt idx="16">
                  <c:v>0.152</c:v>
                </c:pt>
                <c:pt idx="17">
                  <c:v>0.13</c:v>
                </c:pt>
                <c:pt idx="18">
                  <c:v>0.158</c:v>
                </c:pt>
                <c:pt idx="19">
                  <c:v>0.16200000000000001</c:v>
                </c:pt>
                <c:pt idx="20">
                  <c:v>0.14699999999999999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7A4-428B-BAB3-D924F370BA09}"/>
            </c:ext>
          </c:extLst>
        </c:ser>
        <c:ser>
          <c:idx val="1"/>
          <c:order val="1"/>
          <c:tx>
            <c:strRef>
              <c:f>List1!$F$1</c:f>
              <c:strCache>
                <c:ptCount val="1"/>
                <c:pt idx="0">
                  <c:v>Podíl Juniorů</c:v>
                </c:pt>
              </c:strCache>
            </c:strRef>
          </c:tx>
          <c:spPr>
            <a:ln w="34925" cap="rnd">
              <a:solidFill>
                <a:schemeClr val="accent3">
                  <a:lumMod val="60000"/>
                  <a:lumOff val="40000"/>
                </a:schemeClr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strRef>
              <c:f>List1!$A$2:$A$22</c:f>
              <c:strCache>
                <c:ptCount val="21"/>
                <c:pt idx="0">
                  <c:v>1993/1994</c:v>
                </c:pt>
                <c:pt idx="1">
                  <c:v>1994/1995</c:v>
                </c:pt>
                <c:pt idx="2">
                  <c:v>1995/1996</c:v>
                </c:pt>
                <c:pt idx="3">
                  <c:v>1996/1997</c:v>
                </c:pt>
                <c:pt idx="4">
                  <c:v>1997/1998</c:v>
                </c:pt>
                <c:pt idx="5">
                  <c:v>1998/1999</c:v>
                </c:pt>
                <c:pt idx="6">
                  <c:v>1999/2000</c:v>
                </c:pt>
                <c:pt idx="7">
                  <c:v>2000/2001</c:v>
                </c:pt>
                <c:pt idx="8">
                  <c:v>2001/2002</c:v>
                </c:pt>
                <c:pt idx="9">
                  <c:v>2002/2003</c:v>
                </c:pt>
                <c:pt idx="10">
                  <c:v>2003/2004</c:v>
                </c:pt>
                <c:pt idx="11">
                  <c:v>2004/2005</c:v>
                </c:pt>
                <c:pt idx="12">
                  <c:v>2005/2006</c:v>
                </c:pt>
                <c:pt idx="13">
                  <c:v>2006/2007</c:v>
                </c:pt>
                <c:pt idx="14">
                  <c:v>2007/2008</c:v>
                </c:pt>
                <c:pt idx="15">
                  <c:v>2008/2009</c:v>
                </c:pt>
                <c:pt idx="16">
                  <c:v>2009/2010</c:v>
                </c:pt>
                <c:pt idx="17">
                  <c:v>2010/2011</c:v>
                </c:pt>
                <c:pt idx="18">
                  <c:v>2011/2012</c:v>
                </c:pt>
                <c:pt idx="19">
                  <c:v>2012/2013</c:v>
                </c:pt>
                <c:pt idx="20">
                  <c:v>2013/2014</c:v>
                </c:pt>
              </c:strCache>
            </c:strRef>
          </c:cat>
          <c:val>
            <c:numRef>
              <c:f>List1!$F$2:$F$22</c:f>
              <c:numCache>
                <c:formatCode>0.00%</c:formatCode>
                <c:ptCount val="21"/>
                <c:pt idx="0">
                  <c:v>0.182</c:v>
                </c:pt>
                <c:pt idx="1">
                  <c:v>0.13800000000000001</c:v>
                </c:pt>
                <c:pt idx="2">
                  <c:v>0.14399999999999999</c:v>
                </c:pt>
                <c:pt idx="3">
                  <c:v>0.17399999999999999</c:v>
                </c:pt>
                <c:pt idx="4">
                  <c:v>0.14799999999999999</c:v>
                </c:pt>
                <c:pt idx="5">
                  <c:v>0.20799999999999999</c:v>
                </c:pt>
                <c:pt idx="6">
                  <c:v>0.114</c:v>
                </c:pt>
                <c:pt idx="7">
                  <c:v>0.11600000000000001</c:v>
                </c:pt>
                <c:pt idx="8">
                  <c:v>0.13800000000000001</c:v>
                </c:pt>
                <c:pt idx="9">
                  <c:v>0.123</c:v>
                </c:pt>
                <c:pt idx="10">
                  <c:v>9.64E-2</c:v>
                </c:pt>
                <c:pt idx="11">
                  <c:v>6.0600000000000001E-2</c:v>
                </c:pt>
                <c:pt idx="12">
                  <c:v>0.10100000000000001</c:v>
                </c:pt>
                <c:pt idx="13">
                  <c:v>9.01E-2</c:v>
                </c:pt>
                <c:pt idx="14">
                  <c:v>8.2699999999999996E-2</c:v>
                </c:pt>
                <c:pt idx="15">
                  <c:v>5.2999999999999999E-2</c:v>
                </c:pt>
                <c:pt idx="16">
                  <c:v>6.6799999999999998E-2</c:v>
                </c:pt>
                <c:pt idx="17">
                  <c:v>6.59E-2</c:v>
                </c:pt>
                <c:pt idx="18">
                  <c:v>5.96E-2</c:v>
                </c:pt>
                <c:pt idx="19">
                  <c:v>3.0599999999999999E-2</c:v>
                </c:pt>
                <c:pt idx="20">
                  <c:v>7.8E-2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7A4-428B-BAB3-D924F370BA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0736256"/>
        <c:axId val="40737792"/>
      </c:lineChart>
      <c:catAx>
        <c:axId val="4073625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0737792"/>
        <c:crosses val="autoZero"/>
        <c:auto val="1"/>
        <c:lblAlgn val="ctr"/>
        <c:lblOffset val="100"/>
        <c:noMultiLvlLbl val="0"/>
      </c:catAx>
      <c:valAx>
        <c:axId val="407377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07362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rgbClr val="001E62"/>
                </a:solidFill>
                <a:latin typeface="+mn-lt"/>
                <a:ea typeface="+mn-ea"/>
                <a:cs typeface="+mn-cs"/>
              </a:defRPr>
            </a:pPr>
            <a:r>
              <a:rPr lang="cs-CZ" dirty="0"/>
              <a:t>PŘIJATÉ </a:t>
            </a:r>
            <a:r>
              <a:rPr lang="en-US" dirty="0"/>
              <a:t>DOTACE CELKEM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rgbClr val="001E62"/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DOTACE CELKEM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818-45FC-A49E-2B3C8735FB36}"/>
              </c:ext>
            </c:extLst>
          </c:dPt>
          <c:dPt>
            <c:idx val="1"/>
            <c:invertIfNegative val="0"/>
            <c:bubble3D val="0"/>
            <c:spPr>
              <a:solidFill>
                <a:srgbClr val="D5112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818-45FC-A49E-2B3C8735FB36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818-45FC-A49E-2B3C8735FB36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818-45FC-A49E-2B3C8735FB3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001E62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List1!$A$2:$A$3</c:f>
              <c:strCache>
                <c:ptCount val="2"/>
                <c:pt idx="0">
                  <c:v>ČH</c:v>
                </c:pt>
                <c:pt idx="1">
                  <c:v>FAČR</c:v>
                </c:pt>
              </c:strCache>
            </c:strRef>
          </c:cat>
          <c:val>
            <c:numRef>
              <c:f>List1!$B$2:$B$3</c:f>
              <c:numCache>
                <c:formatCode>General</c:formatCode>
                <c:ptCount val="2"/>
                <c:pt idx="0">
                  <c:v>200</c:v>
                </c:pt>
                <c:pt idx="1">
                  <c:v>550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818-45FC-A49E-2B3C8735FB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3224280"/>
        <c:axId val="303223888"/>
      </c:barChart>
      <c:catAx>
        <c:axId val="303224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1E62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03223888"/>
        <c:crosses val="autoZero"/>
        <c:auto val="1"/>
        <c:lblAlgn val="ctr"/>
        <c:lblOffset val="100"/>
        <c:noMultiLvlLbl val="0"/>
      </c:catAx>
      <c:valAx>
        <c:axId val="3032238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1E62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032242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cs-CZ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ČR 2018/2019 – Žákovské</a:t>
            </a:r>
            <a:r>
              <a:rPr lang="cs-CZ" baseline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kategorie</a:t>
            </a:r>
            <a:endParaRPr lang="cs-CZ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view3D>
      <c:rotX val="50"/>
      <c:rotY val="195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8456282808398952E-2"/>
          <c:y val="0.10363633712452611"/>
          <c:w val="0.86926914324918847"/>
          <c:h val="0.89485072292389545"/>
        </c:manualLayout>
      </c:layout>
      <c:pie3DChart>
        <c:varyColors val="1"/>
        <c:ser>
          <c:idx val="0"/>
          <c:order val="0"/>
          <c:tx>
            <c:strRef>
              <c:f>List2!$C$1</c:f>
              <c:strCache>
                <c:ptCount val="1"/>
                <c:pt idx="0">
                  <c:v>ČR 2018/2019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4-E7FF-684C-9584-499861F06A4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E7FF-684C-9584-499861F06A4E}"/>
              </c:ext>
            </c:extLst>
          </c:dPt>
          <c:dLbls>
            <c:dLbl>
              <c:idx val="0"/>
              <c:layout>
                <c:manualLayout>
                  <c:x val="3.1362204724409447E-2"/>
                  <c:y val="0.26837868183143776"/>
                </c:manualLayout>
              </c:layout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1248318569553806"/>
                      <c:h val="0.1380409740449110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E7FF-684C-9584-499861F06A4E}"/>
                </c:ext>
              </c:extLst>
            </c:dLbl>
            <c:dLbl>
              <c:idx val="1"/>
              <c:layout>
                <c:manualLayout>
                  <c:x val="-1.3327099737532808E-2"/>
                  <c:y val="-0.18359711286089239"/>
                </c:manualLayout>
              </c:layout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6822358923884517"/>
                      <c:h val="0.1450860309128025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E7FF-684C-9584-499861F06A4E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ctr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List2!$B$2:$B$3</c:f>
              <c:strCache>
                <c:ptCount val="2"/>
                <c:pt idx="0">
                  <c:v>Počet hráčů</c:v>
                </c:pt>
                <c:pt idx="1">
                  <c:v>Pohyby</c:v>
                </c:pt>
              </c:strCache>
            </c:strRef>
          </c:cat>
          <c:val>
            <c:numRef>
              <c:f>List2!$C$2:$C$3</c:f>
              <c:numCache>
                <c:formatCode>General</c:formatCode>
                <c:ptCount val="2"/>
                <c:pt idx="0">
                  <c:v>14000</c:v>
                </c:pt>
                <c:pt idx="1">
                  <c:v>1500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7FF-684C-9584-499861F06A4E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363854986876641"/>
          <c:y val="0.40146281714785653"/>
          <c:w val="0.15187623046667487"/>
          <c:h val="0.15103008881607338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3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Švédsko</a:t>
            </a:r>
            <a:r>
              <a:rPr lang="en-US" sz="3600" baseline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2017/2018 – </a:t>
            </a:r>
            <a:r>
              <a:rPr lang="en-US" sz="3600" baseline="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Žákovské</a:t>
            </a:r>
            <a:r>
              <a:rPr lang="en-US" sz="3600" baseline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aseline="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kategorie</a:t>
            </a:r>
            <a:endParaRPr lang="en-US" sz="3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tx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cs-CZ"/>
        </a:p>
      </c:txPr>
    </c:title>
    <c:autoTitleDeleted val="0"/>
    <c:view3D>
      <c:rotX val="50"/>
      <c:rotY val="225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8541666666666662E-2"/>
          <c:y val="0.10158340624088656"/>
          <c:w val="0.89591699475065611"/>
          <c:h val="0.89841659375911342"/>
        </c:manualLayout>
      </c:layout>
      <c:pie3D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Švédsko 2018/2019</c:v>
                </c:pt>
              </c:strCache>
            </c:strRef>
          </c:tx>
          <c:explosion val="7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D159-1443-90BF-150502D6FE2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2-D159-1443-90BF-150502D6FE27}"/>
              </c:ext>
            </c:extLst>
          </c:dPt>
          <c:dLbls>
            <c:dLbl>
              <c:idx val="0"/>
              <c:layout>
                <c:manualLayout>
                  <c:x val="-0.25459440616797901"/>
                  <c:y val="0.1514270195392242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4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D6D4DF2-F678-A14D-979B-03299AC0A812}" type="CATEGORYNAME">
                      <a:rPr lang="en-US"/>
                      <a:pPr>
                        <a:defRPr sz="2400"/>
                      </a:pPr>
                      <a:t>[NÁZEV KATEGORIE]</a:t>
                    </a:fld>
                    <a:r>
                      <a:rPr lang="en-US" baseline="0" dirty="0"/>
                      <a:t>
42 000</a:t>
                    </a:r>
                  </a:p>
                </c:rich>
              </c:tx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3504166666666667"/>
                      <c:h val="0.1508703703703703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D159-1443-90BF-150502D6FE27}"/>
                </c:ext>
              </c:extLst>
            </c:dLbl>
            <c:dLbl>
              <c:idx val="1"/>
              <c:layout>
                <c:manualLayout>
                  <c:x val="-8.0252624671916004E-2"/>
                  <c:y val="-8.6782152230971132E-2"/>
                </c:manualLayout>
              </c:layout>
              <c:numFmt formatCode="#,##0" sourceLinked="0"/>
              <c:spPr>
                <a:solidFill>
                  <a:schemeClr val="accent2"/>
                </a:solidFill>
                <a:ln>
                  <a:solidFill>
                    <a:schemeClr val="tx1"/>
                  </a:solidFill>
                </a:ln>
                <a:effectLst/>
                <a:scene3d>
                  <a:camera prst="orthographicFront"/>
                  <a:lightRig rig="threePt" dir="t"/>
                </a:scene3d>
                <a:sp3d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578906660104987"/>
                      <c:h val="0.1564259259259259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D159-1443-90BF-150502D6FE27}"/>
                </c:ext>
              </c:extLst>
            </c:dLbl>
            <c:numFmt formatCode="#,##0" sourceLinked="0"/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ctr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19050">
                  <a:solidFill>
                    <a:schemeClr val="tx1"/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List1!$A$2:$A$3</c:f>
              <c:strCache>
                <c:ptCount val="2"/>
                <c:pt idx="0">
                  <c:v>Počet hráčů</c:v>
                </c:pt>
                <c:pt idx="1">
                  <c:v>Pohyby</c:v>
                </c:pt>
              </c:strCache>
            </c:strRef>
          </c:cat>
          <c:val>
            <c:numRef>
              <c:f>List1!$B$2:$B$3</c:f>
              <c:numCache>
                <c:formatCode>General</c:formatCode>
                <c:ptCount val="2"/>
                <c:pt idx="0">
                  <c:v>27000</c:v>
                </c:pt>
                <c:pt idx="1">
                  <c:v>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59-1443-90BF-150502D6FE27}"/>
            </c:ext>
          </c:extLst>
        </c:ser>
        <c:dLbls>
          <c:dLblPos val="ctr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4200524934383203"/>
          <c:y val="0.42594502770487025"/>
          <c:w val="0.1488746719160105"/>
          <c:h val="0.17206999125109362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Tělesná výška</a:t>
            </a:r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List1!$B$3</c:f>
              <c:strCache>
                <c:ptCount val="1"/>
                <c:pt idx="0">
                  <c:v>biologicky pomalí</c:v>
                </c:pt>
              </c:strCache>
            </c:strRef>
          </c:tx>
          <c:marker>
            <c:symbol val="none"/>
          </c:marker>
          <c:dLbls>
            <c:delete val="1"/>
          </c:dLbls>
          <c:cat>
            <c:numRef>
              <c:f>List1!$C$2:$H$2</c:f>
              <c:numCache>
                <c:formatCode>General</c:formatCode>
                <c:ptCount val="6"/>
                <c:pt idx="0">
                  <c:v>13.7</c:v>
                </c:pt>
                <c:pt idx="1">
                  <c:v>14.5</c:v>
                </c:pt>
                <c:pt idx="2">
                  <c:v>15.3</c:v>
                </c:pt>
                <c:pt idx="3">
                  <c:v>15.7</c:v>
                </c:pt>
                <c:pt idx="4">
                  <c:v>16.5</c:v>
                </c:pt>
                <c:pt idx="5">
                  <c:v>17.399999999999999</c:v>
                </c:pt>
              </c:numCache>
            </c:numRef>
          </c:cat>
          <c:val>
            <c:numRef>
              <c:f>List1!$C$3:$H$3</c:f>
              <c:numCache>
                <c:formatCode>General</c:formatCode>
                <c:ptCount val="6"/>
                <c:pt idx="0">
                  <c:v>160.1</c:v>
                </c:pt>
                <c:pt idx="1">
                  <c:v>163.9</c:v>
                </c:pt>
                <c:pt idx="2">
                  <c:v>166.9</c:v>
                </c:pt>
                <c:pt idx="3">
                  <c:v>169.9</c:v>
                </c:pt>
                <c:pt idx="4">
                  <c:v>175.2</c:v>
                </c:pt>
                <c:pt idx="5">
                  <c:v>178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CB1-4D36-B73B-287A8C3C29F5}"/>
            </c:ext>
          </c:extLst>
        </c:ser>
        <c:ser>
          <c:idx val="1"/>
          <c:order val="1"/>
          <c:tx>
            <c:strRef>
              <c:f>List1!$B$4</c:f>
              <c:strCache>
                <c:ptCount val="1"/>
                <c:pt idx="0">
                  <c:v>biologicky přimeření</c:v>
                </c:pt>
              </c:strCache>
            </c:strRef>
          </c:tx>
          <c:marker>
            <c:symbol val="none"/>
          </c:marker>
          <c:dLbls>
            <c:delete val="1"/>
          </c:dLbls>
          <c:cat>
            <c:numRef>
              <c:f>List1!$C$2:$H$2</c:f>
              <c:numCache>
                <c:formatCode>General</c:formatCode>
                <c:ptCount val="6"/>
                <c:pt idx="0">
                  <c:v>13.7</c:v>
                </c:pt>
                <c:pt idx="1">
                  <c:v>14.5</c:v>
                </c:pt>
                <c:pt idx="2">
                  <c:v>15.3</c:v>
                </c:pt>
                <c:pt idx="3">
                  <c:v>15.7</c:v>
                </c:pt>
                <c:pt idx="4">
                  <c:v>16.5</c:v>
                </c:pt>
                <c:pt idx="5">
                  <c:v>17.399999999999999</c:v>
                </c:pt>
              </c:numCache>
            </c:numRef>
          </c:cat>
          <c:val>
            <c:numRef>
              <c:f>List1!$C$4:$H$4</c:f>
              <c:numCache>
                <c:formatCode>General</c:formatCode>
                <c:ptCount val="6"/>
                <c:pt idx="0">
                  <c:v>167.6</c:v>
                </c:pt>
                <c:pt idx="1">
                  <c:v>172.5</c:v>
                </c:pt>
                <c:pt idx="2">
                  <c:v>175.1</c:v>
                </c:pt>
                <c:pt idx="3">
                  <c:v>175.8</c:v>
                </c:pt>
                <c:pt idx="4">
                  <c:v>177.2</c:v>
                </c:pt>
                <c:pt idx="5">
                  <c:v>179.2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CB1-4D36-B73B-287A8C3C29F5}"/>
            </c:ext>
          </c:extLst>
        </c:ser>
        <c:ser>
          <c:idx val="2"/>
          <c:order val="2"/>
          <c:tx>
            <c:strRef>
              <c:f>List1!$B$5</c:f>
              <c:strCache>
                <c:ptCount val="1"/>
                <c:pt idx="0">
                  <c:v>biologicky akcelerovaní</c:v>
                </c:pt>
              </c:strCache>
            </c:strRef>
          </c:tx>
          <c:marker>
            <c:symbol val="none"/>
          </c:marker>
          <c:dLbls>
            <c:delete val="1"/>
          </c:dLbls>
          <c:cat>
            <c:numRef>
              <c:f>List1!$C$2:$H$2</c:f>
              <c:numCache>
                <c:formatCode>General</c:formatCode>
                <c:ptCount val="6"/>
                <c:pt idx="0">
                  <c:v>13.7</c:v>
                </c:pt>
                <c:pt idx="1">
                  <c:v>14.5</c:v>
                </c:pt>
                <c:pt idx="2">
                  <c:v>15.3</c:v>
                </c:pt>
                <c:pt idx="3">
                  <c:v>15.7</c:v>
                </c:pt>
                <c:pt idx="4">
                  <c:v>16.5</c:v>
                </c:pt>
                <c:pt idx="5">
                  <c:v>17.399999999999999</c:v>
                </c:pt>
              </c:numCache>
            </c:numRef>
          </c:cat>
          <c:val>
            <c:numRef>
              <c:f>List1!$C$5:$H$5</c:f>
              <c:numCache>
                <c:formatCode>General</c:formatCode>
                <c:ptCount val="6"/>
                <c:pt idx="0">
                  <c:v>176.9</c:v>
                </c:pt>
                <c:pt idx="1">
                  <c:v>180</c:v>
                </c:pt>
                <c:pt idx="2">
                  <c:v>180.7</c:v>
                </c:pt>
                <c:pt idx="3">
                  <c:v>181.7</c:v>
                </c:pt>
                <c:pt idx="4">
                  <c:v>182.5</c:v>
                </c:pt>
                <c:pt idx="5">
                  <c:v>182.8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CB1-4D36-B73B-287A8C3C29F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65793152"/>
        <c:axId val="165479552"/>
      </c:lineChart>
      <c:catAx>
        <c:axId val="1657931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65479552"/>
        <c:crosses val="autoZero"/>
        <c:auto val="1"/>
        <c:lblAlgn val="ctr"/>
        <c:lblOffset val="100"/>
        <c:noMultiLvlLbl val="0"/>
      </c:catAx>
      <c:valAx>
        <c:axId val="165479552"/>
        <c:scaling>
          <c:orientation val="minMax"/>
          <c:min val="157"/>
        </c:scaling>
        <c:delete val="0"/>
        <c:axPos val="l"/>
        <c:numFmt formatCode="General" sourceLinked="1"/>
        <c:majorTickMark val="out"/>
        <c:minorTickMark val="none"/>
        <c:tickLblPos val="nextTo"/>
        <c:crossAx val="16579315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Tělesná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hmotnost</a:t>
            </a: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List1!$B$9</c:f>
              <c:strCache>
                <c:ptCount val="1"/>
                <c:pt idx="0">
                  <c:v>biologicky pomalí</c:v>
                </c:pt>
              </c:strCache>
            </c:strRef>
          </c:tx>
          <c:marker>
            <c:symbol val="none"/>
          </c:marker>
          <c:dLbls>
            <c:delete val="1"/>
          </c:dLbls>
          <c:cat>
            <c:numRef>
              <c:f>List1!$C$8:$H$8</c:f>
              <c:numCache>
                <c:formatCode>General</c:formatCode>
                <c:ptCount val="6"/>
                <c:pt idx="0">
                  <c:v>13.7</c:v>
                </c:pt>
                <c:pt idx="1">
                  <c:v>14.5</c:v>
                </c:pt>
                <c:pt idx="2">
                  <c:v>15.3</c:v>
                </c:pt>
                <c:pt idx="3">
                  <c:v>15.7</c:v>
                </c:pt>
                <c:pt idx="4">
                  <c:v>16.5</c:v>
                </c:pt>
                <c:pt idx="5">
                  <c:v>17.399999999999999</c:v>
                </c:pt>
              </c:numCache>
            </c:numRef>
          </c:cat>
          <c:val>
            <c:numRef>
              <c:f>List1!$C$9:$H$9</c:f>
              <c:numCache>
                <c:formatCode>General</c:formatCode>
                <c:ptCount val="6"/>
                <c:pt idx="0">
                  <c:v>48.1</c:v>
                </c:pt>
                <c:pt idx="1">
                  <c:v>50.7</c:v>
                </c:pt>
                <c:pt idx="2">
                  <c:v>55.2</c:v>
                </c:pt>
                <c:pt idx="3">
                  <c:v>60.8</c:v>
                </c:pt>
                <c:pt idx="4">
                  <c:v>63.3</c:v>
                </c:pt>
                <c:pt idx="5">
                  <c:v>65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CD1-4E0D-85D9-ACA61C4D4385}"/>
            </c:ext>
          </c:extLst>
        </c:ser>
        <c:ser>
          <c:idx val="1"/>
          <c:order val="1"/>
          <c:tx>
            <c:strRef>
              <c:f>List1!$B$10</c:f>
              <c:strCache>
                <c:ptCount val="1"/>
                <c:pt idx="0">
                  <c:v>biologicky přimeření</c:v>
                </c:pt>
              </c:strCache>
            </c:strRef>
          </c:tx>
          <c:marker>
            <c:symbol val="none"/>
          </c:marker>
          <c:dLbls>
            <c:delete val="1"/>
          </c:dLbls>
          <c:cat>
            <c:numRef>
              <c:f>List1!$C$8:$H$8</c:f>
              <c:numCache>
                <c:formatCode>General</c:formatCode>
                <c:ptCount val="6"/>
                <c:pt idx="0">
                  <c:v>13.7</c:v>
                </c:pt>
                <c:pt idx="1">
                  <c:v>14.5</c:v>
                </c:pt>
                <c:pt idx="2">
                  <c:v>15.3</c:v>
                </c:pt>
                <c:pt idx="3">
                  <c:v>15.7</c:v>
                </c:pt>
                <c:pt idx="4">
                  <c:v>16.5</c:v>
                </c:pt>
                <c:pt idx="5">
                  <c:v>17.399999999999999</c:v>
                </c:pt>
              </c:numCache>
            </c:numRef>
          </c:cat>
          <c:val>
            <c:numRef>
              <c:f>List1!$C$10:$H$10</c:f>
              <c:numCache>
                <c:formatCode>General</c:formatCode>
                <c:ptCount val="6"/>
                <c:pt idx="0">
                  <c:v>57.7</c:v>
                </c:pt>
                <c:pt idx="1">
                  <c:v>63.3</c:v>
                </c:pt>
                <c:pt idx="2">
                  <c:v>67</c:v>
                </c:pt>
                <c:pt idx="3">
                  <c:v>69.5</c:v>
                </c:pt>
                <c:pt idx="4">
                  <c:v>72.3</c:v>
                </c:pt>
                <c:pt idx="5">
                  <c:v>74.2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CD1-4E0D-85D9-ACA61C4D4385}"/>
            </c:ext>
          </c:extLst>
        </c:ser>
        <c:ser>
          <c:idx val="2"/>
          <c:order val="2"/>
          <c:tx>
            <c:strRef>
              <c:f>List1!$B$11</c:f>
              <c:strCache>
                <c:ptCount val="1"/>
                <c:pt idx="0">
                  <c:v>biologicky akcelerovaní</c:v>
                </c:pt>
              </c:strCache>
            </c:strRef>
          </c:tx>
          <c:marker>
            <c:symbol val="none"/>
          </c:marker>
          <c:dLbls>
            <c:delete val="1"/>
          </c:dLbls>
          <c:cat>
            <c:numRef>
              <c:f>List1!$C$8:$H$8</c:f>
              <c:numCache>
                <c:formatCode>General</c:formatCode>
                <c:ptCount val="6"/>
                <c:pt idx="0">
                  <c:v>13.7</c:v>
                </c:pt>
                <c:pt idx="1">
                  <c:v>14.5</c:v>
                </c:pt>
                <c:pt idx="2">
                  <c:v>15.3</c:v>
                </c:pt>
                <c:pt idx="3">
                  <c:v>15.7</c:v>
                </c:pt>
                <c:pt idx="4">
                  <c:v>16.5</c:v>
                </c:pt>
                <c:pt idx="5">
                  <c:v>17.399999999999999</c:v>
                </c:pt>
              </c:numCache>
            </c:numRef>
          </c:cat>
          <c:val>
            <c:numRef>
              <c:f>List1!$C$11:$H$11</c:f>
              <c:numCache>
                <c:formatCode>General</c:formatCode>
                <c:ptCount val="6"/>
                <c:pt idx="0">
                  <c:v>68.099999999999994</c:v>
                </c:pt>
                <c:pt idx="1">
                  <c:v>72.3</c:v>
                </c:pt>
                <c:pt idx="2">
                  <c:v>74.3</c:v>
                </c:pt>
                <c:pt idx="3">
                  <c:v>76.8</c:v>
                </c:pt>
                <c:pt idx="4">
                  <c:v>78.900000000000006</c:v>
                </c:pt>
                <c:pt idx="5">
                  <c:v>79.900000000000006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CD1-4E0D-85D9-ACA61C4D438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65511168"/>
        <c:axId val="165512704"/>
      </c:lineChart>
      <c:catAx>
        <c:axId val="1655111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65512704"/>
        <c:crosses val="autoZero"/>
        <c:auto val="1"/>
        <c:lblAlgn val="ctr"/>
        <c:lblOffset val="100"/>
        <c:noMultiLvlLbl val="0"/>
      </c:catAx>
      <c:valAx>
        <c:axId val="165512704"/>
        <c:scaling>
          <c:orientation val="minMax"/>
          <c:min val="45"/>
        </c:scaling>
        <c:delete val="0"/>
        <c:axPos val="l"/>
        <c:numFmt formatCode="General" sourceLinked="1"/>
        <c:majorTickMark val="out"/>
        <c:minorTickMark val="none"/>
        <c:tickLblPos val="nextTo"/>
        <c:crossAx val="16551116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Výskok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SJ</a:t>
            </a:r>
          </a:p>
        </c:rich>
      </c:tx>
      <c:layout>
        <c:manualLayout>
          <c:xMode val="edge"/>
          <c:yMode val="edge"/>
          <c:x val="0.25391873001659865"/>
          <c:y val="4.4092323075213866E-2"/>
        </c:manualLayout>
      </c:layout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grafy!$B$91</c:f>
              <c:strCache>
                <c:ptCount val="1"/>
                <c:pt idx="0">
                  <c:v>pomaly</c:v>
                </c:pt>
              </c:strCache>
            </c:strRef>
          </c:tx>
          <c:cat>
            <c:numRef>
              <c:f>grafy!$C$90:$H$90</c:f>
              <c:numCache>
                <c:formatCode>General</c:formatCode>
                <c:ptCount val="6"/>
                <c:pt idx="0">
                  <c:v>13.7</c:v>
                </c:pt>
                <c:pt idx="1">
                  <c:v>14.5</c:v>
                </c:pt>
                <c:pt idx="2">
                  <c:v>15.3</c:v>
                </c:pt>
                <c:pt idx="3">
                  <c:v>15.7</c:v>
                </c:pt>
                <c:pt idx="4">
                  <c:v>16.5</c:v>
                </c:pt>
                <c:pt idx="5">
                  <c:v>17.399999999999999</c:v>
                </c:pt>
              </c:numCache>
            </c:numRef>
          </c:cat>
          <c:val>
            <c:numRef>
              <c:f>grafy!$C$91:$H$91</c:f>
              <c:numCache>
                <c:formatCode>0.0</c:formatCode>
                <c:ptCount val="6"/>
                <c:pt idx="0">
                  <c:v>40.295250000000024</c:v>
                </c:pt>
                <c:pt idx="1">
                  <c:v>42.523275862068992</c:v>
                </c:pt>
                <c:pt idx="2">
                  <c:v>45.33181818181815</c:v>
                </c:pt>
                <c:pt idx="3">
                  <c:v>48.135714285714286</c:v>
                </c:pt>
                <c:pt idx="4">
                  <c:v>50.08</c:v>
                </c:pt>
                <c:pt idx="5">
                  <c:v>52.08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227-450E-AB24-A7E5297B0ABD}"/>
            </c:ext>
          </c:extLst>
        </c:ser>
        <c:ser>
          <c:idx val="1"/>
          <c:order val="1"/>
          <c:tx>
            <c:strRef>
              <c:f>grafy!$B$92</c:f>
              <c:strCache>
                <c:ptCount val="1"/>
                <c:pt idx="0">
                  <c:v>primereny</c:v>
                </c:pt>
              </c:strCache>
            </c:strRef>
          </c:tx>
          <c:cat>
            <c:numRef>
              <c:f>grafy!$C$90:$H$90</c:f>
              <c:numCache>
                <c:formatCode>General</c:formatCode>
                <c:ptCount val="6"/>
                <c:pt idx="0">
                  <c:v>13.7</c:v>
                </c:pt>
                <c:pt idx="1">
                  <c:v>14.5</c:v>
                </c:pt>
                <c:pt idx="2">
                  <c:v>15.3</c:v>
                </c:pt>
                <c:pt idx="3">
                  <c:v>15.7</c:v>
                </c:pt>
                <c:pt idx="4">
                  <c:v>16.5</c:v>
                </c:pt>
                <c:pt idx="5">
                  <c:v>17.399999999999999</c:v>
                </c:pt>
              </c:numCache>
            </c:numRef>
          </c:cat>
          <c:val>
            <c:numRef>
              <c:f>grafy!$C$92:$H$92</c:f>
              <c:numCache>
                <c:formatCode>0.0</c:formatCode>
                <c:ptCount val="6"/>
                <c:pt idx="0">
                  <c:v>41.065256410256374</c:v>
                </c:pt>
                <c:pt idx="1">
                  <c:v>43.807515923566889</c:v>
                </c:pt>
                <c:pt idx="2">
                  <c:v>45.319199999999967</c:v>
                </c:pt>
                <c:pt idx="3">
                  <c:v>48.65</c:v>
                </c:pt>
                <c:pt idx="4">
                  <c:v>50.839999999999996</c:v>
                </c:pt>
                <c:pt idx="5">
                  <c:v>52.37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227-450E-AB24-A7E5297B0ABD}"/>
            </c:ext>
          </c:extLst>
        </c:ser>
        <c:ser>
          <c:idx val="2"/>
          <c:order val="2"/>
          <c:tx>
            <c:strRef>
              <c:f>grafy!$B$93</c:f>
              <c:strCache>
                <c:ptCount val="1"/>
                <c:pt idx="0">
                  <c:v>akcelerovany</c:v>
                </c:pt>
              </c:strCache>
            </c:strRef>
          </c:tx>
          <c:cat>
            <c:numRef>
              <c:f>grafy!$C$90:$H$90</c:f>
              <c:numCache>
                <c:formatCode>General</c:formatCode>
                <c:ptCount val="6"/>
                <c:pt idx="0">
                  <c:v>13.7</c:v>
                </c:pt>
                <c:pt idx="1">
                  <c:v>14.5</c:v>
                </c:pt>
                <c:pt idx="2">
                  <c:v>15.3</c:v>
                </c:pt>
                <c:pt idx="3">
                  <c:v>15.7</c:v>
                </c:pt>
                <c:pt idx="4">
                  <c:v>16.5</c:v>
                </c:pt>
                <c:pt idx="5">
                  <c:v>17.399999999999999</c:v>
                </c:pt>
              </c:numCache>
            </c:numRef>
          </c:cat>
          <c:val>
            <c:numRef>
              <c:f>grafy!$C$93:$H$93</c:f>
              <c:numCache>
                <c:formatCode>0.0</c:formatCode>
                <c:ptCount val="6"/>
                <c:pt idx="0">
                  <c:v>41.533499999999982</c:v>
                </c:pt>
                <c:pt idx="1">
                  <c:v>45.384791666666544</c:v>
                </c:pt>
                <c:pt idx="2">
                  <c:v>46.154383561643741</c:v>
                </c:pt>
                <c:pt idx="3">
                  <c:v>49.07</c:v>
                </c:pt>
                <c:pt idx="4">
                  <c:v>50.839999999999996</c:v>
                </c:pt>
                <c:pt idx="5">
                  <c:v>53.02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227-450E-AB24-A7E5297B0A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5543936"/>
        <c:axId val="165545472"/>
      </c:lineChart>
      <c:catAx>
        <c:axId val="1655439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cs-CZ"/>
          </a:p>
        </c:txPr>
        <c:crossAx val="165545472"/>
        <c:crosses val="autoZero"/>
        <c:auto val="1"/>
        <c:lblAlgn val="ctr"/>
        <c:lblOffset val="100"/>
        <c:noMultiLvlLbl val="0"/>
      </c:catAx>
      <c:valAx>
        <c:axId val="165545472"/>
        <c:scaling>
          <c:orientation val="minMax"/>
          <c:min val="39"/>
        </c:scaling>
        <c:delete val="0"/>
        <c:axPos val="l"/>
        <c:numFmt formatCode="0.0" sourceLinked="1"/>
        <c:majorTickMark val="out"/>
        <c:minorTickMark val="none"/>
        <c:tickLblPos val="nextTo"/>
        <c:crossAx val="165543936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400" b="1"/>
          </a:pPr>
          <a:endParaRPr lang="cs-CZ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List1!$C$100</c:f>
              <c:strCache>
                <c:ptCount val="1"/>
                <c:pt idx="0">
                  <c:v>Counter movement jump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CC0-4E79-AED2-CB0323395BD6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CC0-4E79-AED2-CB0323395BD6}"/>
              </c:ext>
            </c:extLst>
          </c:dPt>
          <c:dPt>
            <c:idx val="3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CC0-4E79-AED2-CB0323395BD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List1!$D$99:$G$99</c:f>
              <c:strCache>
                <c:ptCount val="4"/>
                <c:pt idx="0">
                  <c:v>U16</c:v>
                </c:pt>
                <c:pt idx="1">
                  <c:v>U17</c:v>
                </c:pt>
                <c:pt idx="2">
                  <c:v>U18</c:v>
                </c:pt>
                <c:pt idx="3">
                  <c:v>U19</c:v>
                </c:pt>
              </c:strCache>
            </c:strRef>
          </c:cat>
          <c:val>
            <c:numRef>
              <c:f>List1!$D$100:$G$100</c:f>
              <c:numCache>
                <c:formatCode>General</c:formatCode>
                <c:ptCount val="4"/>
                <c:pt idx="0">
                  <c:v>51.03</c:v>
                </c:pt>
                <c:pt idx="1">
                  <c:v>55.949999999999996</c:v>
                </c:pt>
                <c:pt idx="2">
                  <c:v>58.78</c:v>
                </c:pt>
                <c:pt idx="3">
                  <c:v>57.660000000000011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CC0-4E79-AED2-CB0323395BD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65688448"/>
        <c:axId val="165692544"/>
      </c:barChart>
      <c:catAx>
        <c:axId val="165688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65692544"/>
        <c:crosses val="autoZero"/>
        <c:auto val="1"/>
        <c:lblAlgn val="ctr"/>
        <c:lblOffset val="100"/>
        <c:noMultiLvlLbl val="0"/>
      </c:catAx>
      <c:valAx>
        <c:axId val="1656925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výkon v centimetrech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656884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cs-CZ"/>
    </a:p>
  </c:tx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Pt>
            <c:idx val="1"/>
            <c:invertIfNegative val="0"/>
            <c:bubble3D val="0"/>
            <c:spPr>
              <a:solidFill>
                <a:schemeClr val="accent2"/>
              </a:solidFill>
            </c:spPr>
            <c:extLst>
              <c:ext xmlns:c16="http://schemas.microsoft.com/office/drawing/2014/chart" uri="{C3380CC4-5D6E-409C-BE32-E72D297353CC}">
                <c16:uniqueId val="{00000000-5FEF-4C79-A4B9-2AAD94E04702}"/>
              </c:ext>
            </c:extLst>
          </c:dPt>
          <c:dPt>
            <c:idx val="2"/>
            <c:invertIfNegative val="0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1-5FEF-4C79-A4B9-2AAD94E04702}"/>
              </c:ext>
            </c:extLst>
          </c:dPt>
          <c:dLbls>
            <c:dLbl>
              <c:idx val="0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FEF-4C79-A4B9-2AAD94E04702}"/>
                </c:ext>
              </c:extLst>
            </c:dLbl>
            <c:dLbl>
              <c:idx val="1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FEF-4C79-A4B9-2AAD94E04702}"/>
                </c:ext>
              </c:extLst>
            </c:dLbl>
            <c:dLbl>
              <c:idx val="2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FEF-4C79-A4B9-2AAD94E0470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cs-CZ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List1!$B$18:$B$20</c:f>
              <c:strCache>
                <c:ptCount val="3"/>
                <c:pt idx="0">
                  <c:v>biologicky pomalí</c:v>
                </c:pt>
                <c:pt idx="1">
                  <c:v>biologicky přimeření</c:v>
                </c:pt>
                <c:pt idx="2">
                  <c:v>biologicky akcelerovaní</c:v>
                </c:pt>
              </c:strCache>
            </c:strRef>
          </c:cat>
          <c:val>
            <c:numRef>
              <c:f>List1!$C$18:$C$20</c:f>
              <c:numCache>
                <c:formatCode>General</c:formatCode>
                <c:ptCount val="3"/>
                <c:pt idx="0">
                  <c:v>13.5</c:v>
                </c:pt>
                <c:pt idx="1">
                  <c:v>50</c:v>
                </c:pt>
                <c:pt idx="2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FEF-4C79-A4B9-2AAD94E047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5616256"/>
        <c:axId val="165618048"/>
      </c:barChart>
      <c:catAx>
        <c:axId val="1656162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cs-CZ"/>
          </a:p>
        </c:txPr>
        <c:crossAx val="165618048"/>
        <c:crosses val="autoZero"/>
        <c:auto val="1"/>
        <c:lblAlgn val="ctr"/>
        <c:lblOffset val="100"/>
        <c:noMultiLvlLbl val="0"/>
      </c:catAx>
      <c:valAx>
        <c:axId val="16561804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65616256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100"/>
          </a:pPr>
          <a:endParaRPr lang="cs-CZ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List1!$B$24</c:f>
              <c:strCache>
                <c:ptCount val="1"/>
                <c:pt idx="0">
                  <c:v>biologicky pomalí</c:v>
                </c:pt>
              </c:strCache>
            </c:strRef>
          </c:tx>
          <c:invertIfNegative val="0"/>
          <c:cat>
            <c:strRef>
              <c:f>List1!$C$23:$E$23</c:f>
              <c:strCache>
                <c:ptCount val="3"/>
                <c:pt idx="0">
                  <c:v>Sqj</c:v>
                </c:pt>
                <c:pt idx="1">
                  <c:v>CMJ</c:v>
                </c:pt>
                <c:pt idx="2">
                  <c:v>CMj FA</c:v>
                </c:pt>
              </c:strCache>
            </c:strRef>
          </c:cat>
          <c:val>
            <c:numRef>
              <c:f>List1!$C$24:$E$24</c:f>
              <c:numCache>
                <c:formatCode>General</c:formatCode>
                <c:ptCount val="3"/>
                <c:pt idx="0">
                  <c:v>25</c:v>
                </c:pt>
                <c:pt idx="1">
                  <c:v>27</c:v>
                </c:pt>
                <c:pt idx="2">
                  <c:v>30.8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6A4-4BBF-8BAA-A6797D560AC3}"/>
            </c:ext>
          </c:extLst>
        </c:ser>
        <c:ser>
          <c:idx val="1"/>
          <c:order val="1"/>
          <c:tx>
            <c:strRef>
              <c:f>List1!$B$25</c:f>
              <c:strCache>
                <c:ptCount val="1"/>
                <c:pt idx="0">
                  <c:v>biologicky přimeření</c:v>
                </c:pt>
              </c:strCache>
            </c:strRef>
          </c:tx>
          <c:invertIfNegative val="0"/>
          <c:cat>
            <c:strRef>
              <c:f>List1!$C$23:$E$23</c:f>
              <c:strCache>
                <c:ptCount val="3"/>
                <c:pt idx="0">
                  <c:v>Sqj</c:v>
                </c:pt>
                <c:pt idx="1">
                  <c:v>CMJ</c:v>
                </c:pt>
                <c:pt idx="2">
                  <c:v>CMj FA</c:v>
                </c:pt>
              </c:strCache>
            </c:strRef>
          </c:cat>
          <c:val>
            <c:numRef>
              <c:f>List1!$C$25:$E$25</c:f>
              <c:numCache>
                <c:formatCode>General</c:formatCode>
                <c:ptCount val="3"/>
                <c:pt idx="0">
                  <c:v>25</c:v>
                </c:pt>
                <c:pt idx="1">
                  <c:v>25.8</c:v>
                </c:pt>
                <c:pt idx="2">
                  <c:v>31.4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6A4-4BBF-8BAA-A6797D560AC3}"/>
            </c:ext>
          </c:extLst>
        </c:ser>
        <c:ser>
          <c:idx val="2"/>
          <c:order val="2"/>
          <c:tx>
            <c:strRef>
              <c:f>List1!$B$26</c:f>
              <c:strCache>
                <c:ptCount val="1"/>
                <c:pt idx="0">
                  <c:v>biologicky akcelerovaní</c:v>
                </c:pt>
              </c:strCache>
            </c:strRef>
          </c:tx>
          <c:invertIfNegative val="0"/>
          <c:cat>
            <c:strRef>
              <c:f>List1!$C$23:$E$23</c:f>
              <c:strCache>
                <c:ptCount val="3"/>
                <c:pt idx="0">
                  <c:v>Sqj</c:v>
                </c:pt>
                <c:pt idx="1">
                  <c:v>CMJ</c:v>
                </c:pt>
                <c:pt idx="2">
                  <c:v>CMj FA</c:v>
                </c:pt>
              </c:strCache>
            </c:strRef>
          </c:cat>
          <c:val>
            <c:numRef>
              <c:f>List1!$C$26:$E$26</c:f>
              <c:numCache>
                <c:formatCode>General</c:formatCode>
                <c:ptCount val="3"/>
                <c:pt idx="0">
                  <c:v>28</c:v>
                </c:pt>
                <c:pt idx="1">
                  <c:v>29</c:v>
                </c:pt>
                <c:pt idx="2">
                  <c:v>33.9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6A4-4BBF-8BAA-A6797D560A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5656832"/>
        <c:axId val="165670912"/>
      </c:barChart>
      <c:catAx>
        <c:axId val="1656568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65670912"/>
        <c:crosses val="autoZero"/>
        <c:auto val="1"/>
        <c:lblAlgn val="ctr"/>
        <c:lblOffset val="100"/>
        <c:noMultiLvlLbl val="0"/>
      </c:catAx>
      <c:valAx>
        <c:axId val="16567091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65656832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rgbClr val="001E62"/>
                </a:solidFill>
                <a:latin typeface="+mn-lt"/>
                <a:ea typeface="+mn-ea"/>
                <a:cs typeface="+mn-cs"/>
              </a:defRPr>
            </a:pPr>
            <a:r>
              <a:rPr lang="cs-CZ" sz="1400" dirty="0">
                <a:solidFill>
                  <a:srgbClr val="001E62"/>
                </a:solidFill>
              </a:rPr>
              <a:t>POSLANÉ </a:t>
            </a:r>
            <a:r>
              <a:rPr lang="en-US" sz="1400" dirty="0">
                <a:solidFill>
                  <a:srgbClr val="001E62"/>
                </a:solidFill>
              </a:rPr>
              <a:t>DOTACE </a:t>
            </a:r>
            <a:r>
              <a:rPr lang="cs-CZ" sz="1400" dirty="0">
                <a:solidFill>
                  <a:srgbClr val="001E62"/>
                </a:solidFill>
              </a:rPr>
              <a:t>NA HLAVU</a:t>
            </a:r>
            <a:endParaRPr lang="en-US" sz="1400" dirty="0">
              <a:solidFill>
                <a:srgbClr val="001E62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rgbClr val="001E62"/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DOTACE CELKEM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74A-4727-80B0-18F33327B93D}"/>
              </c:ext>
            </c:extLst>
          </c:dPt>
          <c:dPt>
            <c:idx val="1"/>
            <c:invertIfNegative val="0"/>
            <c:bubble3D val="0"/>
            <c:spPr>
              <a:solidFill>
                <a:srgbClr val="D5112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74A-4727-80B0-18F33327B93D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74A-4727-80B0-18F33327B93D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74A-4727-80B0-18F33327B93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001E62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List1!$A$2:$A$3</c:f>
              <c:strCache>
                <c:ptCount val="2"/>
                <c:pt idx="0">
                  <c:v>ČH</c:v>
                </c:pt>
                <c:pt idx="1">
                  <c:v>FAČR</c:v>
                </c:pt>
              </c:strCache>
            </c:strRef>
          </c:cat>
          <c:val>
            <c:numRef>
              <c:f>List1!$B$2:$B$3</c:f>
              <c:numCache>
                <c:formatCode>#,##0</c:formatCode>
                <c:ptCount val="2"/>
                <c:pt idx="0">
                  <c:v>5400</c:v>
                </c:pt>
                <c:pt idx="1">
                  <c:v>2000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74A-4727-80B0-18F33327B9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3225064"/>
        <c:axId val="303224672"/>
      </c:barChart>
      <c:catAx>
        <c:axId val="303225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1E62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03224672"/>
        <c:crosses val="autoZero"/>
        <c:auto val="1"/>
        <c:lblAlgn val="ctr"/>
        <c:lblOffset val="100"/>
        <c:noMultiLvlLbl val="0"/>
      </c:catAx>
      <c:valAx>
        <c:axId val="3032246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1E62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032250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r>
              <a:rPr lang="cs-CZ" sz="1400" dirty="0">
                <a:solidFill>
                  <a:srgbClr val="001E62"/>
                </a:solidFill>
              </a:rPr>
              <a:t>INVESTICE</a:t>
            </a:r>
            <a:r>
              <a:rPr lang="cs-CZ" sz="1400" baseline="0" dirty="0">
                <a:solidFill>
                  <a:srgbClr val="001E62"/>
                </a:solidFill>
              </a:rPr>
              <a:t> DO VÝCHOVY MLÁDEŽE</a:t>
            </a:r>
            <a:endParaRPr lang="cs-CZ" sz="1400" dirty="0">
              <a:solidFill>
                <a:srgbClr val="001E62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Výnosy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List1!$A$2:$A$6</c:f>
              <c:numCache>
                <c:formatCode>General</c:formatCode>
                <c:ptCount val="5"/>
                <c:pt idx="0">
                  <c:v>2009</c:v>
                </c:pt>
                <c:pt idx="1">
                  <c:v>2013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List1!$B$2:$B$6</c:f>
              <c:numCache>
                <c:formatCode>General</c:formatCode>
                <c:ptCount val="5"/>
                <c:pt idx="0">
                  <c:v>47</c:v>
                </c:pt>
                <c:pt idx="1">
                  <c:v>72.099999999999994</c:v>
                </c:pt>
                <c:pt idx="2">
                  <c:v>103.4</c:v>
                </c:pt>
                <c:pt idx="3">
                  <c:v>110.5</c:v>
                </c:pt>
                <c:pt idx="4">
                  <c:v>141.19999999999999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894-4C7E-B72C-2481729F89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3226240"/>
        <c:axId val="303222712"/>
      </c:barChart>
      <c:catAx>
        <c:axId val="303226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03222712"/>
        <c:crosses val="autoZero"/>
        <c:auto val="1"/>
        <c:lblAlgn val="ctr"/>
        <c:lblOffset val="100"/>
        <c:noMultiLvlLbl val="0"/>
      </c:catAx>
      <c:valAx>
        <c:axId val="3032227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032262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rgbClr val="002060"/>
          </a:solidFill>
        </a:defRPr>
      </a:pPr>
      <a:endParaRPr lang="cs-CZ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r>
              <a:rPr lang="cs-CZ" sz="1400" dirty="0"/>
              <a:t>MLÁDEŽNICKÉ</a:t>
            </a:r>
            <a:r>
              <a:rPr lang="cs-CZ" sz="1400" baseline="0" dirty="0"/>
              <a:t> REPREZENTACE</a:t>
            </a:r>
            <a:endParaRPr lang="cs-CZ" sz="14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Výnosy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List1!$A$2:$A$6</c:f>
              <c:numCache>
                <c:formatCode>General</c:formatCode>
                <c:ptCount val="5"/>
                <c:pt idx="0">
                  <c:v>2009</c:v>
                </c:pt>
                <c:pt idx="1">
                  <c:v>2013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List1!$B$2:$B$6</c:f>
              <c:numCache>
                <c:formatCode>General</c:formatCode>
                <c:ptCount val="5"/>
                <c:pt idx="0">
                  <c:v>19.5</c:v>
                </c:pt>
                <c:pt idx="1">
                  <c:v>33.6</c:v>
                </c:pt>
                <c:pt idx="2">
                  <c:v>42.6</c:v>
                </c:pt>
                <c:pt idx="3">
                  <c:v>46.5</c:v>
                </c:pt>
                <c:pt idx="4">
                  <c:v>64.599999999999994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B22-4C74-BFC6-C96656F0FD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1635544"/>
        <c:axId val="301636720"/>
      </c:barChart>
      <c:catAx>
        <c:axId val="301635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01636720"/>
        <c:crosses val="autoZero"/>
        <c:auto val="1"/>
        <c:lblAlgn val="ctr"/>
        <c:lblOffset val="100"/>
        <c:noMultiLvlLbl val="0"/>
      </c:catAx>
      <c:valAx>
        <c:axId val="3016367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016355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rgbClr val="002060"/>
          </a:solidFill>
        </a:defRPr>
      </a:pPr>
      <a:endParaRPr lang="cs-CZ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r>
              <a:rPr lang="cs-CZ" sz="1400" dirty="0"/>
              <a:t>VÝCHOVA</a:t>
            </a:r>
            <a:r>
              <a:rPr lang="cs-CZ" sz="1400" baseline="0" dirty="0"/>
              <a:t> MLÁDEŽE V KLUBECH</a:t>
            </a:r>
            <a:endParaRPr lang="cs-CZ" sz="14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Výnosy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List1!$A$2:$A$6</c:f>
              <c:numCache>
                <c:formatCode>General</c:formatCode>
                <c:ptCount val="5"/>
                <c:pt idx="0">
                  <c:v>2009</c:v>
                </c:pt>
                <c:pt idx="1">
                  <c:v>2013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List1!$B$2:$B$6</c:f>
              <c:numCache>
                <c:formatCode>General</c:formatCode>
                <c:ptCount val="5"/>
                <c:pt idx="0">
                  <c:v>27.5</c:v>
                </c:pt>
                <c:pt idx="1">
                  <c:v>38.5</c:v>
                </c:pt>
                <c:pt idx="2">
                  <c:v>60.8</c:v>
                </c:pt>
                <c:pt idx="3">
                  <c:v>64</c:v>
                </c:pt>
                <c:pt idx="4">
                  <c:v>76.599999999999994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770-4D88-BF73-017648DC22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67157368"/>
        <c:axId val="267157760"/>
      </c:barChart>
      <c:catAx>
        <c:axId val="267157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67157760"/>
        <c:crosses val="autoZero"/>
        <c:auto val="1"/>
        <c:lblAlgn val="ctr"/>
        <c:lblOffset val="100"/>
        <c:noMultiLvlLbl val="0"/>
      </c:catAx>
      <c:valAx>
        <c:axId val="2671577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671573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rgbClr val="002060"/>
          </a:solidFill>
        </a:defRPr>
      </a:pPr>
      <a:endParaRPr lang="cs-CZ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rgbClr val="001E62"/>
                </a:solidFill>
                <a:latin typeface="+mn-lt"/>
                <a:ea typeface="+mn-ea"/>
                <a:cs typeface="+mn-cs"/>
              </a:defRPr>
            </a:pPr>
            <a:r>
              <a:rPr lang="cs-CZ" sz="1400" dirty="0">
                <a:solidFill>
                  <a:srgbClr val="001E62"/>
                </a:solidFill>
              </a:rPr>
              <a:t>POČTY AKADEMIÍ</a:t>
            </a:r>
            <a:endParaRPr lang="en-US" sz="1400" dirty="0">
              <a:solidFill>
                <a:srgbClr val="001E62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rgbClr val="001E62"/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POČET AKADEMIÍ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A29-4A17-BF31-735A5A00F603}"/>
              </c:ext>
            </c:extLst>
          </c:dPt>
          <c:dPt>
            <c:idx val="1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A29-4A17-BF31-735A5A00F603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A29-4A17-BF31-735A5A00F603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A29-4A17-BF31-735A5A00F603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A29-4A17-BF31-735A5A00F603}"/>
                </c:ext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A29-4A17-BF31-735A5A00F603}"/>
                </c:ext>
              </c:extLst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A29-4A17-BF31-735A5A00F603}"/>
                </c:ext>
              </c:extLst>
            </c:dLbl>
            <c:dLbl>
              <c:idx val="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A29-4A17-BF31-735A5A00F603}"/>
                </c:ext>
              </c:extLst>
            </c:dLbl>
            <c:dLbl>
              <c:idx val="6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A29-4A17-BF31-735A5A00F60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001E62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List1!$A$2:$A$9</c:f>
              <c:numCache>
                <c:formatCode>General</c:formatCode>
                <c:ptCount val="8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</c:numCache>
            </c:numRef>
          </c:cat>
          <c:val>
            <c:numRef>
              <c:f>List1!$B$2:$B$9</c:f>
              <c:numCache>
                <c:formatCode>#,##0</c:formatCode>
                <c:ptCount val="8"/>
                <c:pt idx="0">
                  <c:v>6</c:v>
                </c:pt>
                <c:pt idx="1">
                  <c:v>9</c:v>
                </c:pt>
                <c:pt idx="2" formatCode="General">
                  <c:v>11</c:v>
                </c:pt>
                <c:pt idx="3" formatCode="General">
                  <c:v>13</c:v>
                </c:pt>
                <c:pt idx="4" formatCode="General">
                  <c:v>14</c:v>
                </c:pt>
                <c:pt idx="5" formatCode="General">
                  <c:v>16</c:v>
                </c:pt>
                <c:pt idx="6" formatCode="General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5A29-4A17-BF31-735A5A00F6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64564848"/>
        <c:axId val="364565240"/>
      </c:barChart>
      <c:catAx>
        <c:axId val="364564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1E62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64565240"/>
        <c:crosses val="autoZero"/>
        <c:auto val="1"/>
        <c:lblAlgn val="ctr"/>
        <c:lblOffset val="100"/>
        <c:noMultiLvlLbl val="0"/>
      </c:catAx>
      <c:valAx>
        <c:axId val="3645652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1E62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645648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DOTACE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FA6-4E4A-8FAE-703DB97F3F72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FA6-4E4A-8FAE-703DB97F3F72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FA6-4E4A-8FAE-703DB97F3F72}"/>
                </c:ext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FA6-4E4A-8FAE-703DB97F3F72}"/>
                </c:ext>
              </c:extLst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FA6-4E4A-8FAE-703DB97F3F72}"/>
                </c:ext>
              </c:extLst>
            </c:dLbl>
            <c:dLbl>
              <c:idx val="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FA6-4E4A-8FAE-703DB97F3F7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001E62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List1!$A$2:$A$8</c:f>
              <c:numCache>
                <c:formatCode>General</c:formatCode>
                <c:ptCount val="7"/>
                <c:pt idx="0">
                  <c:v>2011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List1!$B$2:$B$8</c:f>
              <c:numCache>
                <c:formatCode>General</c:formatCode>
                <c:ptCount val="7"/>
                <c:pt idx="0">
                  <c:v>4.8</c:v>
                </c:pt>
                <c:pt idx="1">
                  <c:v>16</c:v>
                </c:pt>
                <c:pt idx="2">
                  <c:v>17.600000000000001</c:v>
                </c:pt>
                <c:pt idx="3">
                  <c:v>19.399999999999999</c:v>
                </c:pt>
                <c:pt idx="4">
                  <c:v>21.5</c:v>
                </c:pt>
                <c:pt idx="5">
                  <c:v>26.2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FA6-4E4A-8FAE-703DB97F3F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64567984"/>
        <c:axId val="364564456"/>
      </c:barChart>
      <c:catAx>
        <c:axId val="364567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1E62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64564456"/>
        <c:crosses val="autoZero"/>
        <c:auto val="1"/>
        <c:lblAlgn val="ctr"/>
        <c:lblOffset val="100"/>
        <c:noMultiLvlLbl val="0"/>
      </c:catAx>
      <c:valAx>
        <c:axId val="364564456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1E62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64567984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r>
              <a:rPr lang="cs-CZ" sz="1400" dirty="0"/>
              <a:t>POČTY</a:t>
            </a:r>
            <a:r>
              <a:rPr lang="cs-CZ" sz="1400" baseline="0" dirty="0"/>
              <a:t> PROFESIONÁLNÍCH TRENÉRŮ</a:t>
            </a:r>
            <a:endParaRPr lang="cs-CZ" sz="14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Výnosy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List1!$A$2:$A$7</c:f>
              <c:numCache>
                <c:formatCode>General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List1!$B$2:$B$7</c:f>
              <c:numCache>
                <c:formatCode>General</c:formatCode>
                <c:ptCount val="6"/>
                <c:pt idx="0">
                  <c:v>21</c:v>
                </c:pt>
                <c:pt idx="1">
                  <c:v>53</c:v>
                </c:pt>
                <c:pt idx="2">
                  <c:v>65</c:v>
                </c:pt>
                <c:pt idx="3">
                  <c:v>84</c:v>
                </c:pt>
                <c:pt idx="4">
                  <c:v>130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074-4C0D-9CE0-8BC31DD916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64564064"/>
        <c:axId val="364565632"/>
      </c:barChart>
      <c:catAx>
        <c:axId val="364564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64565632"/>
        <c:crosses val="autoZero"/>
        <c:auto val="1"/>
        <c:lblAlgn val="ctr"/>
        <c:lblOffset val="100"/>
        <c:noMultiLvlLbl val="0"/>
      </c:catAx>
      <c:valAx>
        <c:axId val="3645656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645640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rgbClr val="002060"/>
          </a:solidFill>
        </a:defRPr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9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1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FBA6451-5930-45CA-950F-E34D729EE4BF}" type="doc">
      <dgm:prSet loTypeId="urn:microsoft.com/office/officeart/2005/8/layout/vList6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BA66C0B5-D375-48C0-B126-5A1B5A96B8D4}">
      <dgm:prSet/>
      <dgm:spPr>
        <a:solidFill>
          <a:srgbClr val="D5112A"/>
        </a:solidFill>
        <a:ln>
          <a:solidFill>
            <a:schemeClr val="tx1"/>
          </a:solidFill>
        </a:ln>
      </dgm:spPr>
      <dgm:t>
        <a:bodyPr/>
        <a:lstStyle/>
        <a:p>
          <a:r>
            <a:rPr lang="cs-CZ" dirty="0"/>
            <a:t>2011</a:t>
          </a:r>
        </a:p>
      </dgm:t>
    </dgm:pt>
    <dgm:pt modelId="{CAE34F42-C8CC-420B-A4FF-150261FF87DA}" type="parTrans" cxnId="{069D9B38-6F42-4A79-9AC2-0BF9C1123D5E}">
      <dgm:prSet/>
      <dgm:spPr/>
      <dgm:t>
        <a:bodyPr/>
        <a:lstStyle/>
        <a:p>
          <a:endParaRPr lang="cs-CZ"/>
        </a:p>
      </dgm:t>
    </dgm:pt>
    <dgm:pt modelId="{CF177FF2-1B54-438B-BB16-624949061291}" type="sibTrans" cxnId="{069D9B38-6F42-4A79-9AC2-0BF9C1123D5E}">
      <dgm:prSet/>
      <dgm:spPr/>
      <dgm:t>
        <a:bodyPr/>
        <a:lstStyle/>
        <a:p>
          <a:endParaRPr lang="cs-CZ"/>
        </a:p>
      </dgm:t>
    </dgm:pt>
    <dgm:pt modelId="{CA071ECA-1F05-B048-9254-E3283722D63C}">
      <dgm:prSet custT="1"/>
      <dgm:spPr/>
      <dgm:t>
        <a:bodyPr/>
        <a:lstStyle/>
        <a:p>
          <a:r>
            <a:rPr lang="cs-CZ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Bílí Tygři Liberec, HC Dynamo Pardubice, HC Energie Karlovy  Vary, HC Sparta Praha, HC Vítkovice </a:t>
          </a:r>
          <a:r>
            <a:rPr lang="cs-CZ" sz="24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Ridera</a:t>
          </a:r>
          <a:r>
            <a:rPr lang="cs-CZ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, Piráti Chomutov  </a:t>
          </a:r>
        </a:p>
      </dgm:t>
    </dgm:pt>
    <dgm:pt modelId="{B1BE4644-E217-4041-BBBD-B607D734EFF3}" type="parTrans" cxnId="{028CFBC4-10FB-1342-BA27-F9B23C131DCD}">
      <dgm:prSet/>
      <dgm:spPr/>
      <dgm:t>
        <a:bodyPr/>
        <a:lstStyle/>
        <a:p>
          <a:endParaRPr lang="cs-CZ"/>
        </a:p>
      </dgm:t>
    </dgm:pt>
    <dgm:pt modelId="{2A371D25-F053-5D43-98D2-463E959939A0}" type="sibTrans" cxnId="{028CFBC4-10FB-1342-BA27-F9B23C131DCD}">
      <dgm:prSet/>
      <dgm:spPr/>
      <dgm:t>
        <a:bodyPr/>
        <a:lstStyle/>
        <a:p>
          <a:endParaRPr lang="cs-CZ"/>
        </a:p>
      </dgm:t>
    </dgm:pt>
    <dgm:pt modelId="{6786B19C-1884-BD47-BB32-D4CC667FB035}">
      <dgm:prSet custT="1"/>
      <dgm:spPr/>
      <dgm:t>
        <a:bodyPr/>
        <a:lstStyle/>
        <a:p>
          <a:endParaRPr lang="cs-CZ" sz="24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C86DF4B-72E8-CA45-A71C-FB37122E82F0}" type="parTrans" cxnId="{D1452D4A-E6D2-A64F-944B-036BCE76F1E5}">
      <dgm:prSet/>
      <dgm:spPr/>
      <dgm:t>
        <a:bodyPr/>
        <a:lstStyle/>
        <a:p>
          <a:endParaRPr lang="cs-CZ"/>
        </a:p>
      </dgm:t>
    </dgm:pt>
    <dgm:pt modelId="{C2AB6C38-2870-0A48-8EDE-C09284FB188E}" type="sibTrans" cxnId="{D1452D4A-E6D2-A64F-944B-036BCE76F1E5}">
      <dgm:prSet/>
      <dgm:spPr/>
      <dgm:t>
        <a:bodyPr/>
        <a:lstStyle/>
        <a:p>
          <a:endParaRPr lang="cs-CZ"/>
        </a:p>
      </dgm:t>
    </dgm:pt>
    <dgm:pt modelId="{2B50D4DA-036F-6B43-90BF-D7F270E1E736}">
      <dgm:prSet custT="1"/>
      <dgm:spPr/>
      <dgm:t>
        <a:bodyPr/>
        <a:lstStyle/>
        <a:p>
          <a:endParaRPr lang="cs-CZ" sz="24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D0401AD-960B-3C42-A143-0A8D0A87BB53}" type="parTrans" cxnId="{98F02213-A53D-864D-8959-1E3F7D98A8B2}">
      <dgm:prSet/>
      <dgm:spPr/>
      <dgm:t>
        <a:bodyPr/>
        <a:lstStyle/>
        <a:p>
          <a:endParaRPr lang="cs-CZ"/>
        </a:p>
      </dgm:t>
    </dgm:pt>
    <dgm:pt modelId="{6DE8C7B8-8204-8B42-97C2-756EE4E229C7}" type="sibTrans" cxnId="{98F02213-A53D-864D-8959-1E3F7D98A8B2}">
      <dgm:prSet/>
      <dgm:spPr/>
      <dgm:t>
        <a:bodyPr/>
        <a:lstStyle/>
        <a:p>
          <a:endParaRPr lang="cs-CZ"/>
        </a:p>
      </dgm:t>
    </dgm:pt>
    <dgm:pt modelId="{C67D421D-578E-4754-920F-C81761B0A182}" type="pres">
      <dgm:prSet presAssocID="{5FBA6451-5930-45CA-950F-E34D729EE4BF}" presName="Name0" presStyleCnt="0">
        <dgm:presLayoutVars>
          <dgm:dir/>
          <dgm:animLvl val="lvl"/>
          <dgm:resizeHandles/>
        </dgm:presLayoutVars>
      </dgm:prSet>
      <dgm:spPr/>
    </dgm:pt>
    <dgm:pt modelId="{B7CED201-E29F-420E-BE0D-1F18C6544B3B}" type="pres">
      <dgm:prSet presAssocID="{BA66C0B5-D375-48C0-B126-5A1B5A96B8D4}" presName="linNode" presStyleCnt="0"/>
      <dgm:spPr/>
    </dgm:pt>
    <dgm:pt modelId="{5209788B-C7BB-4799-8D76-A9AA48AF8460}" type="pres">
      <dgm:prSet presAssocID="{BA66C0B5-D375-48C0-B126-5A1B5A96B8D4}" presName="parentShp" presStyleLbl="node1" presStyleIdx="0" presStyleCnt="1">
        <dgm:presLayoutVars>
          <dgm:bulletEnabled val="1"/>
        </dgm:presLayoutVars>
      </dgm:prSet>
      <dgm:spPr/>
    </dgm:pt>
    <dgm:pt modelId="{EABA0CB1-54BF-4466-B6FF-2DD58FC3F23B}" type="pres">
      <dgm:prSet presAssocID="{BA66C0B5-D375-48C0-B126-5A1B5A96B8D4}" presName="childShp" presStyleLbl="bgAccFollowNode1" presStyleIdx="0" presStyleCnt="1" custLinFactNeighborX="-101" custLinFactNeighborY="-20">
        <dgm:presLayoutVars>
          <dgm:bulletEnabled val="1"/>
        </dgm:presLayoutVars>
      </dgm:prSet>
      <dgm:spPr/>
    </dgm:pt>
  </dgm:ptLst>
  <dgm:cxnLst>
    <dgm:cxn modelId="{98F02213-A53D-864D-8959-1E3F7D98A8B2}" srcId="{BA66C0B5-D375-48C0-B126-5A1B5A96B8D4}" destId="{2B50D4DA-036F-6B43-90BF-D7F270E1E736}" srcOrd="1" destOrd="0" parTransId="{4D0401AD-960B-3C42-A143-0A8D0A87BB53}" sibTransId="{6DE8C7B8-8204-8B42-97C2-756EE4E229C7}"/>
    <dgm:cxn modelId="{C5D2C229-A97E-9D45-BB6F-9FA2010F8197}" type="presOf" srcId="{CA071ECA-1F05-B048-9254-E3283722D63C}" destId="{EABA0CB1-54BF-4466-B6FF-2DD58FC3F23B}" srcOrd="0" destOrd="2" presId="urn:microsoft.com/office/officeart/2005/8/layout/vList6"/>
    <dgm:cxn modelId="{069D9B38-6F42-4A79-9AC2-0BF9C1123D5E}" srcId="{5FBA6451-5930-45CA-950F-E34D729EE4BF}" destId="{BA66C0B5-D375-48C0-B126-5A1B5A96B8D4}" srcOrd="0" destOrd="0" parTransId="{CAE34F42-C8CC-420B-A4FF-150261FF87DA}" sibTransId="{CF177FF2-1B54-438B-BB16-624949061291}"/>
    <dgm:cxn modelId="{D1452D4A-E6D2-A64F-944B-036BCE76F1E5}" srcId="{BA66C0B5-D375-48C0-B126-5A1B5A96B8D4}" destId="{6786B19C-1884-BD47-BB32-D4CC667FB035}" srcOrd="0" destOrd="0" parTransId="{7C86DF4B-72E8-CA45-A71C-FB37122E82F0}" sibTransId="{C2AB6C38-2870-0A48-8EDE-C09284FB188E}"/>
    <dgm:cxn modelId="{271B0657-305C-4335-A427-F64E82D96508}" type="presOf" srcId="{BA66C0B5-D375-48C0-B126-5A1B5A96B8D4}" destId="{5209788B-C7BB-4799-8D76-A9AA48AF8460}" srcOrd="0" destOrd="0" presId="urn:microsoft.com/office/officeart/2005/8/layout/vList6"/>
    <dgm:cxn modelId="{8A8E3066-44C9-43BB-BFBA-C4EF85172006}" type="presOf" srcId="{5FBA6451-5930-45CA-950F-E34D729EE4BF}" destId="{C67D421D-578E-4754-920F-C81761B0A182}" srcOrd="0" destOrd="0" presId="urn:microsoft.com/office/officeart/2005/8/layout/vList6"/>
    <dgm:cxn modelId="{939FEFB6-3C70-2149-A85A-9063D8A9FF83}" type="presOf" srcId="{2B50D4DA-036F-6B43-90BF-D7F270E1E736}" destId="{EABA0CB1-54BF-4466-B6FF-2DD58FC3F23B}" srcOrd="0" destOrd="1" presId="urn:microsoft.com/office/officeart/2005/8/layout/vList6"/>
    <dgm:cxn modelId="{028CFBC4-10FB-1342-BA27-F9B23C131DCD}" srcId="{BA66C0B5-D375-48C0-B126-5A1B5A96B8D4}" destId="{CA071ECA-1F05-B048-9254-E3283722D63C}" srcOrd="2" destOrd="0" parTransId="{B1BE4644-E217-4041-BBBD-B607D734EFF3}" sibTransId="{2A371D25-F053-5D43-98D2-463E959939A0}"/>
    <dgm:cxn modelId="{D803FAE3-D5B9-EA49-BB13-24AA5B7EC06C}" type="presOf" srcId="{6786B19C-1884-BD47-BB32-D4CC667FB035}" destId="{EABA0CB1-54BF-4466-B6FF-2DD58FC3F23B}" srcOrd="0" destOrd="0" presId="urn:microsoft.com/office/officeart/2005/8/layout/vList6"/>
    <dgm:cxn modelId="{01A16C79-D3A6-4533-89EA-37E0376371B7}" type="presParOf" srcId="{C67D421D-578E-4754-920F-C81761B0A182}" destId="{B7CED201-E29F-420E-BE0D-1F18C6544B3B}" srcOrd="0" destOrd="0" presId="urn:microsoft.com/office/officeart/2005/8/layout/vList6"/>
    <dgm:cxn modelId="{5A70568B-0688-4F66-818F-09D959B78F42}" type="presParOf" srcId="{B7CED201-E29F-420E-BE0D-1F18C6544B3B}" destId="{5209788B-C7BB-4799-8D76-A9AA48AF8460}" srcOrd="0" destOrd="0" presId="urn:microsoft.com/office/officeart/2005/8/layout/vList6"/>
    <dgm:cxn modelId="{0A414FF4-5D10-4595-910B-3CC5734A25C1}" type="presParOf" srcId="{B7CED201-E29F-420E-BE0D-1F18C6544B3B}" destId="{EABA0CB1-54BF-4466-B6FF-2DD58FC3F23B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FBA6451-5930-45CA-950F-E34D729EE4BF}" type="doc">
      <dgm:prSet loTypeId="urn:microsoft.com/office/officeart/2005/8/layout/vList6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BA66C0B5-D375-48C0-B126-5A1B5A96B8D4}">
      <dgm:prSet/>
      <dgm:spPr>
        <a:solidFill>
          <a:srgbClr val="D5112A"/>
        </a:solidFill>
        <a:ln>
          <a:solidFill>
            <a:schemeClr val="tx1"/>
          </a:solidFill>
        </a:ln>
      </dgm:spPr>
      <dgm:t>
        <a:bodyPr/>
        <a:lstStyle/>
        <a:p>
          <a:r>
            <a:rPr lang="cs-CZ" dirty="0"/>
            <a:t>2011</a:t>
          </a:r>
        </a:p>
      </dgm:t>
    </dgm:pt>
    <dgm:pt modelId="{CAE34F42-C8CC-420B-A4FF-150261FF87DA}" type="parTrans" cxnId="{069D9B38-6F42-4A79-9AC2-0BF9C1123D5E}">
      <dgm:prSet/>
      <dgm:spPr/>
      <dgm:t>
        <a:bodyPr/>
        <a:lstStyle/>
        <a:p>
          <a:endParaRPr lang="cs-CZ"/>
        </a:p>
      </dgm:t>
    </dgm:pt>
    <dgm:pt modelId="{CF177FF2-1B54-438B-BB16-624949061291}" type="sibTrans" cxnId="{069D9B38-6F42-4A79-9AC2-0BF9C1123D5E}">
      <dgm:prSet/>
      <dgm:spPr/>
      <dgm:t>
        <a:bodyPr/>
        <a:lstStyle/>
        <a:p>
          <a:endParaRPr lang="cs-CZ"/>
        </a:p>
      </dgm:t>
    </dgm:pt>
    <dgm:pt modelId="{207B2150-BBB9-4EDA-987A-DB30CE099B3E}">
      <dgm:prSet/>
      <dgm:spPr>
        <a:solidFill>
          <a:srgbClr val="D5112A"/>
        </a:solidFill>
        <a:ln>
          <a:solidFill>
            <a:schemeClr val="tx1"/>
          </a:solidFill>
        </a:ln>
      </dgm:spPr>
      <dgm:t>
        <a:bodyPr/>
        <a:lstStyle/>
        <a:p>
          <a:r>
            <a:rPr lang="cs-CZ"/>
            <a:t>2012</a:t>
          </a:r>
        </a:p>
      </dgm:t>
    </dgm:pt>
    <dgm:pt modelId="{A6D678F7-4959-4507-B46B-8F75AFB21234}" type="parTrans" cxnId="{1F454C2F-A452-4547-B326-EB8C22720A59}">
      <dgm:prSet/>
      <dgm:spPr/>
      <dgm:t>
        <a:bodyPr/>
        <a:lstStyle/>
        <a:p>
          <a:endParaRPr lang="cs-CZ"/>
        </a:p>
      </dgm:t>
    </dgm:pt>
    <dgm:pt modelId="{1C709689-87F1-4815-8B54-0E93FA459FC3}" type="sibTrans" cxnId="{1F454C2F-A452-4547-B326-EB8C22720A59}">
      <dgm:prSet/>
      <dgm:spPr/>
      <dgm:t>
        <a:bodyPr/>
        <a:lstStyle/>
        <a:p>
          <a:endParaRPr lang="cs-CZ"/>
        </a:p>
      </dgm:t>
    </dgm:pt>
    <dgm:pt modelId="{C76FAADC-C9E2-4501-AA45-A8DE59DA5757}">
      <dgm:prSet/>
      <dgm:spPr>
        <a:solidFill>
          <a:srgbClr val="D5112A"/>
        </a:solidFill>
        <a:ln>
          <a:solidFill>
            <a:schemeClr val="tx1"/>
          </a:solidFill>
        </a:ln>
      </dgm:spPr>
      <dgm:t>
        <a:bodyPr/>
        <a:lstStyle/>
        <a:p>
          <a:r>
            <a:rPr lang="cs-CZ"/>
            <a:t>2013</a:t>
          </a:r>
        </a:p>
      </dgm:t>
    </dgm:pt>
    <dgm:pt modelId="{2F73B831-292B-4006-906B-FBC5AE7F2B60}" type="parTrans" cxnId="{6C6C6753-AAB3-4227-8EE6-DAAF5971087E}">
      <dgm:prSet/>
      <dgm:spPr/>
      <dgm:t>
        <a:bodyPr/>
        <a:lstStyle/>
        <a:p>
          <a:endParaRPr lang="cs-CZ"/>
        </a:p>
      </dgm:t>
    </dgm:pt>
    <dgm:pt modelId="{D8AE7C56-1F6B-432D-9170-687C28144DF9}" type="sibTrans" cxnId="{6C6C6753-AAB3-4227-8EE6-DAAF5971087E}">
      <dgm:prSet/>
      <dgm:spPr/>
      <dgm:t>
        <a:bodyPr/>
        <a:lstStyle/>
        <a:p>
          <a:endParaRPr lang="cs-CZ"/>
        </a:p>
      </dgm:t>
    </dgm:pt>
    <dgm:pt modelId="{9A4F7AC6-77A0-4A40-BF59-3D17556242B2}">
      <dgm:prSet/>
      <dgm:spPr>
        <a:solidFill>
          <a:srgbClr val="D5112A"/>
        </a:solidFill>
        <a:ln>
          <a:solidFill>
            <a:schemeClr val="tx1"/>
          </a:solidFill>
        </a:ln>
      </dgm:spPr>
      <dgm:t>
        <a:bodyPr/>
        <a:lstStyle/>
        <a:p>
          <a:r>
            <a:rPr lang="cs-CZ" dirty="0"/>
            <a:t>2015</a:t>
          </a:r>
        </a:p>
      </dgm:t>
    </dgm:pt>
    <dgm:pt modelId="{6E643AEE-C91E-4931-8310-BAD98E26F8BD}" type="parTrans" cxnId="{65FDDC95-2C24-447B-AB19-D7C9B1163699}">
      <dgm:prSet/>
      <dgm:spPr/>
      <dgm:t>
        <a:bodyPr/>
        <a:lstStyle/>
        <a:p>
          <a:endParaRPr lang="cs-CZ"/>
        </a:p>
      </dgm:t>
    </dgm:pt>
    <dgm:pt modelId="{097ADCBB-74EB-4B64-9E47-A97DA6A79CB7}" type="sibTrans" cxnId="{65FDDC95-2C24-447B-AB19-D7C9B1163699}">
      <dgm:prSet/>
      <dgm:spPr/>
      <dgm:t>
        <a:bodyPr/>
        <a:lstStyle/>
        <a:p>
          <a:endParaRPr lang="cs-CZ"/>
        </a:p>
      </dgm:t>
    </dgm:pt>
    <dgm:pt modelId="{84FA2CFE-55E7-4BD9-890C-E5E1007D47D7}">
      <dgm:prSet/>
      <dgm:spPr>
        <a:solidFill>
          <a:srgbClr val="D5112A"/>
        </a:solidFill>
        <a:ln>
          <a:solidFill>
            <a:schemeClr val="tx1"/>
          </a:solidFill>
        </a:ln>
      </dgm:spPr>
      <dgm:t>
        <a:bodyPr/>
        <a:lstStyle/>
        <a:p>
          <a:r>
            <a:rPr lang="cs-CZ"/>
            <a:t>2016</a:t>
          </a:r>
        </a:p>
      </dgm:t>
    </dgm:pt>
    <dgm:pt modelId="{0BBF6234-FC69-4E28-9B25-BFE5B4A37BC9}" type="parTrans" cxnId="{F6D3BC9B-B7BC-4B98-90C9-C95DA20CF18A}">
      <dgm:prSet/>
      <dgm:spPr/>
      <dgm:t>
        <a:bodyPr/>
        <a:lstStyle/>
        <a:p>
          <a:endParaRPr lang="cs-CZ"/>
        </a:p>
      </dgm:t>
    </dgm:pt>
    <dgm:pt modelId="{C4F8F083-8ACE-4AB3-A716-E11929602C9F}" type="sibTrans" cxnId="{F6D3BC9B-B7BC-4B98-90C9-C95DA20CF18A}">
      <dgm:prSet/>
      <dgm:spPr/>
      <dgm:t>
        <a:bodyPr/>
        <a:lstStyle/>
        <a:p>
          <a:endParaRPr lang="cs-CZ"/>
        </a:p>
      </dgm:t>
    </dgm:pt>
    <dgm:pt modelId="{EF14E184-6151-461E-AA6E-0D73E3EA235B}">
      <dgm:prSet/>
      <dgm:spPr>
        <a:solidFill>
          <a:srgbClr val="D5112A"/>
        </a:solidFill>
        <a:ln>
          <a:solidFill>
            <a:schemeClr val="tx1"/>
          </a:solidFill>
        </a:ln>
      </dgm:spPr>
      <dgm:t>
        <a:bodyPr/>
        <a:lstStyle/>
        <a:p>
          <a:r>
            <a:rPr lang="cs-CZ"/>
            <a:t>2017</a:t>
          </a:r>
        </a:p>
      </dgm:t>
    </dgm:pt>
    <dgm:pt modelId="{B189B096-BE5D-47DA-801D-84F601B953F2}" type="parTrans" cxnId="{AA941419-802B-4FA2-A4D2-E0C10EB5D9D0}">
      <dgm:prSet/>
      <dgm:spPr/>
      <dgm:t>
        <a:bodyPr/>
        <a:lstStyle/>
        <a:p>
          <a:endParaRPr lang="cs-CZ"/>
        </a:p>
      </dgm:t>
    </dgm:pt>
    <dgm:pt modelId="{39061C4D-755D-44ED-B7B0-CFB8EBA708F1}" type="sibTrans" cxnId="{AA941419-802B-4FA2-A4D2-E0C10EB5D9D0}">
      <dgm:prSet/>
      <dgm:spPr/>
      <dgm:t>
        <a:bodyPr/>
        <a:lstStyle/>
        <a:p>
          <a:endParaRPr lang="cs-CZ"/>
        </a:p>
      </dgm:t>
    </dgm:pt>
    <dgm:pt modelId="{6D90BC7F-DF39-4701-A738-7285E1D8DC93}">
      <dgm:prSet/>
      <dgm:spPr>
        <a:solidFill>
          <a:srgbClr val="D5112A"/>
        </a:solidFill>
        <a:ln>
          <a:solidFill>
            <a:schemeClr val="tx1"/>
          </a:solidFill>
        </a:ln>
      </dgm:spPr>
      <dgm:t>
        <a:bodyPr/>
        <a:lstStyle/>
        <a:p>
          <a:r>
            <a:rPr lang="cs-CZ" dirty="0"/>
            <a:t>2019</a:t>
          </a:r>
        </a:p>
      </dgm:t>
    </dgm:pt>
    <dgm:pt modelId="{C06DA1A8-C098-48B8-912C-5BE44A3DBB89}" type="parTrans" cxnId="{2C0FBA28-805C-4667-A5D7-A31634B9BDD5}">
      <dgm:prSet/>
      <dgm:spPr/>
      <dgm:t>
        <a:bodyPr/>
        <a:lstStyle/>
        <a:p>
          <a:endParaRPr lang="cs-CZ"/>
        </a:p>
      </dgm:t>
    </dgm:pt>
    <dgm:pt modelId="{7BADA18E-A6A8-45F9-AE9D-E5DA12759A94}" type="sibTrans" cxnId="{2C0FBA28-805C-4667-A5D7-A31634B9BDD5}">
      <dgm:prSet/>
      <dgm:spPr/>
      <dgm:t>
        <a:bodyPr/>
        <a:lstStyle/>
        <a:p>
          <a:endParaRPr lang="cs-CZ"/>
        </a:p>
      </dgm:t>
    </dgm:pt>
    <dgm:pt modelId="{AEC70692-57E5-49EE-A319-88F082DE92A3}">
      <dgm:prSet/>
      <dgm:spPr/>
      <dgm:t>
        <a:bodyPr/>
        <a:lstStyle/>
        <a:p>
          <a:r>
            <a:rPr lang="cs-CZ" dirty="0"/>
            <a:t>Bílí Tygři Liberec, HC Dynamo Pardubice, HC Energie Karlovy Vary, HC Sparta Praha, HC Vítkovice </a:t>
          </a:r>
          <a:r>
            <a:rPr lang="cs-CZ" dirty="0" err="1"/>
            <a:t>Ridera</a:t>
          </a:r>
          <a:r>
            <a:rPr lang="cs-CZ" dirty="0"/>
            <a:t>, Piráti Chomutov  </a:t>
          </a:r>
        </a:p>
      </dgm:t>
    </dgm:pt>
    <dgm:pt modelId="{A3249567-1D5C-44DE-B26D-439E25A833AE}" type="parTrans" cxnId="{9A0D6644-349F-496B-A148-645DA6E0C61F}">
      <dgm:prSet/>
      <dgm:spPr/>
      <dgm:t>
        <a:bodyPr/>
        <a:lstStyle/>
        <a:p>
          <a:endParaRPr lang="cs-CZ"/>
        </a:p>
      </dgm:t>
    </dgm:pt>
    <dgm:pt modelId="{7F7DED9B-F3AB-4E51-AD63-647C89BDBF7D}" type="sibTrans" cxnId="{9A0D6644-349F-496B-A148-645DA6E0C61F}">
      <dgm:prSet/>
      <dgm:spPr/>
      <dgm:t>
        <a:bodyPr/>
        <a:lstStyle/>
        <a:p>
          <a:endParaRPr lang="cs-CZ"/>
        </a:p>
      </dgm:t>
    </dgm:pt>
    <dgm:pt modelId="{ADF61A43-2D99-4BF3-BA8F-9CE05717C732}">
      <dgm:prSet/>
      <dgm:spPr/>
      <dgm:t>
        <a:bodyPr/>
        <a:lstStyle/>
        <a:p>
          <a:r>
            <a:rPr lang="cs-CZ" dirty="0"/>
            <a:t>HC Dukla Jihlava, HC Kometa Brno, HC Litvínov</a:t>
          </a:r>
        </a:p>
      </dgm:t>
    </dgm:pt>
    <dgm:pt modelId="{132F5F84-8631-424D-93B2-D724D35C4D8A}" type="parTrans" cxnId="{E261D575-39DC-43CE-91F5-2C4846C4F228}">
      <dgm:prSet/>
      <dgm:spPr/>
      <dgm:t>
        <a:bodyPr/>
        <a:lstStyle/>
        <a:p>
          <a:endParaRPr lang="cs-CZ"/>
        </a:p>
      </dgm:t>
    </dgm:pt>
    <dgm:pt modelId="{BFF52571-C9CE-4ABB-B354-143DF409EAB1}" type="sibTrans" cxnId="{E261D575-39DC-43CE-91F5-2C4846C4F228}">
      <dgm:prSet/>
      <dgm:spPr/>
      <dgm:t>
        <a:bodyPr/>
        <a:lstStyle/>
        <a:p>
          <a:endParaRPr lang="cs-CZ"/>
        </a:p>
      </dgm:t>
    </dgm:pt>
    <dgm:pt modelId="{FBBAA695-B313-4818-9B13-8375576FC664}">
      <dgm:prSet/>
      <dgm:spPr/>
      <dgm:t>
        <a:bodyPr/>
        <a:lstStyle/>
        <a:p>
          <a:r>
            <a:rPr lang="cs-CZ"/>
            <a:t>HC Slavia Praha, PSG Berani Zlín</a:t>
          </a:r>
        </a:p>
      </dgm:t>
    </dgm:pt>
    <dgm:pt modelId="{A29A0B47-442B-4C56-851E-9285DB75ABCC}" type="parTrans" cxnId="{B92A027B-99C7-48F1-9605-40217DAC413A}">
      <dgm:prSet/>
      <dgm:spPr/>
      <dgm:t>
        <a:bodyPr/>
        <a:lstStyle/>
        <a:p>
          <a:endParaRPr lang="cs-CZ"/>
        </a:p>
      </dgm:t>
    </dgm:pt>
    <dgm:pt modelId="{EA510EB0-EEC5-452D-8864-3BBF7F5D5AEB}" type="sibTrans" cxnId="{B92A027B-99C7-48F1-9605-40217DAC413A}">
      <dgm:prSet/>
      <dgm:spPr/>
      <dgm:t>
        <a:bodyPr/>
        <a:lstStyle/>
        <a:p>
          <a:endParaRPr lang="cs-CZ"/>
        </a:p>
      </dgm:t>
    </dgm:pt>
    <dgm:pt modelId="{DFD1D802-7FBA-4628-B6A9-89A1DC49BFCA}">
      <dgm:prSet/>
      <dgm:spPr/>
      <dgm:t>
        <a:bodyPr/>
        <a:lstStyle/>
        <a:p>
          <a:r>
            <a:rPr lang="cs-CZ"/>
            <a:t>HC Oceláři Třinec, Mountfield HK</a:t>
          </a:r>
        </a:p>
      </dgm:t>
    </dgm:pt>
    <dgm:pt modelId="{CDE1B33D-7AA9-4CE3-8EF5-B7EB5013629B}" type="parTrans" cxnId="{AAD91B15-17E6-4905-9D33-9D88A7DDD0EA}">
      <dgm:prSet/>
      <dgm:spPr/>
      <dgm:t>
        <a:bodyPr/>
        <a:lstStyle/>
        <a:p>
          <a:endParaRPr lang="cs-CZ"/>
        </a:p>
      </dgm:t>
    </dgm:pt>
    <dgm:pt modelId="{B52036C3-1B08-4D78-B2E4-D816A079295A}" type="sibTrans" cxnId="{AAD91B15-17E6-4905-9D33-9D88A7DDD0EA}">
      <dgm:prSet/>
      <dgm:spPr/>
      <dgm:t>
        <a:bodyPr/>
        <a:lstStyle/>
        <a:p>
          <a:endParaRPr lang="cs-CZ"/>
        </a:p>
      </dgm:t>
    </dgm:pt>
    <dgm:pt modelId="{44FE2F16-1546-444D-962C-DF0462DFCA06}">
      <dgm:prSet/>
      <dgm:spPr/>
      <dgm:t>
        <a:bodyPr/>
        <a:lstStyle/>
        <a:p>
          <a:r>
            <a:rPr lang="cs-CZ"/>
            <a:t>BK Mladá Boleslav</a:t>
          </a:r>
        </a:p>
      </dgm:t>
    </dgm:pt>
    <dgm:pt modelId="{3F59F5E3-6EB7-4578-B382-675159B80CD5}" type="parTrans" cxnId="{E136E329-AF8C-4ECC-8CD7-DC6366251057}">
      <dgm:prSet/>
      <dgm:spPr/>
      <dgm:t>
        <a:bodyPr/>
        <a:lstStyle/>
        <a:p>
          <a:endParaRPr lang="cs-CZ"/>
        </a:p>
      </dgm:t>
    </dgm:pt>
    <dgm:pt modelId="{1C4E0F2A-DA5D-4CEA-8CD2-D410FE42A17A}" type="sibTrans" cxnId="{E136E329-AF8C-4ECC-8CD7-DC6366251057}">
      <dgm:prSet/>
      <dgm:spPr/>
      <dgm:t>
        <a:bodyPr/>
        <a:lstStyle/>
        <a:p>
          <a:endParaRPr lang="cs-CZ"/>
        </a:p>
      </dgm:t>
    </dgm:pt>
    <dgm:pt modelId="{231A387D-6BC9-462A-9B24-172540B399B1}">
      <dgm:prSet/>
      <dgm:spPr/>
      <dgm:t>
        <a:bodyPr/>
        <a:lstStyle/>
        <a:p>
          <a:r>
            <a:rPr lang="cs-CZ"/>
            <a:t>HC Motor České Budějovice, HC Škoda Plzeň</a:t>
          </a:r>
        </a:p>
      </dgm:t>
    </dgm:pt>
    <dgm:pt modelId="{C03C27A7-3B2E-41C7-9548-AA1A63C16B99}" type="parTrans" cxnId="{CF31CC3A-1AE0-43DB-9A57-F169249D1D35}">
      <dgm:prSet/>
      <dgm:spPr/>
      <dgm:t>
        <a:bodyPr/>
        <a:lstStyle/>
        <a:p>
          <a:endParaRPr lang="cs-CZ"/>
        </a:p>
      </dgm:t>
    </dgm:pt>
    <dgm:pt modelId="{BCEC1796-074B-4DB7-869A-7CC49BFCA792}" type="sibTrans" cxnId="{CF31CC3A-1AE0-43DB-9A57-F169249D1D35}">
      <dgm:prSet/>
      <dgm:spPr/>
      <dgm:t>
        <a:bodyPr/>
        <a:lstStyle/>
        <a:p>
          <a:endParaRPr lang="cs-CZ"/>
        </a:p>
      </dgm:t>
    </dgm:pt>
    <dgm:pt modelId="{3F17676B-41D7-48BD-8B3B-46B9FD42E815}">
      <dgm:prSet/>
      <dgm:spPr/>
      <dgm:t>
        <a:bodyPr/>
        <a:lstStyle/>
        <a:p>
          <a:r>
            <a:rPr lang="cs-CZ"/>
            <a:t>Rytíři Kladno</a:t>
          </a:r>
        </a:p>
      </dgm:t>
    </dgm:pt>
    <dgm:pt modelId="{6B208C47-D44C-4C7F-A97B-8EDC4D84BF09}" type="parTrans" cxnId="{51C9EA45-47C7-4D09-B363-D38FF00F7DFA}">
      <dgm:prSet/>
      <dgm:spPr/>
      <dgm:t>
        <a:bodyPr/>
        <a:lstStyle/>
        <a:p>
          <a:endParaRPr lang="cs-CZ"/>
        </a:p>
      </dgm:t>
    </dgm:pt>
    <dgm:pt modelId="{0B7F807B-2097-4BB2-B39B-10B0F8762010}" type="sibTrans" cxnId="{51C9EA45-47C7-4D09-B363-D38FF00F7DFA}">
      <dgm:prSet/>
      <dgm:spPr/>
      <dgm:t>
        <a:bodyPr/>
        <a:lstStyle/>
        <a:p>
          <a:endParaRPr lang="cs-CZ"/>
        </a:p>
      </dgm:t>
    </dgm:pt>
    <dgm:pt modelId="{C67D421D-578E-4754-920F-C81761B0A182}" type="pres">
      <dgm:prSet presAssocID="{5FBA6451-5930-45CA-950F-E34D729EE4BF}" presName="Name0" presStyleCnt="0">
        <dgm:presLayoutVars>
          <dgm:dir/>
          <dgm:animLvl val="lvl"/>
          <dgm:resizeHandles/>
        </dgm:presLayoutVars>
      </dgm:prSet>
      <dgm:spPr/>
    </dgm:pt>
    <dgm:pt modelId="{B7CED201-E29F-420E-BE0D-1F18C6544B3B}" type="pres">
      <dgm:prSet presAssocID="{BA66C0B5-D375-48C0-B126-5A1B5A96B8D4}" presName="linNode" presStyleCnt="0"/>
      <dgm:spPr/>
    </dgm:pt>
    <dgm:pt modelId="{5209788B-C7BB-4799-8D76-A9AA48AF8460}" type="pres">
      <dgm:prSet presAssocID="{BA66C0B5-D375-48C0-B126-5A1B5A96B8D4}" presName="parentShp" presStyleLbl="node1" presStyleIdx="0" presStyleCnt="7">
        <dgm:presLayoutVars>
          <dgm:bulletEnabled val="1"/>
        </dgm:presLayoutVars>
      </dgm:prSet>
      <dgm:spPr/>
    </dgm:pt>
    <dgm:pt modelId="{EABA0CB1-54BF-4466-B6FF-2DD58FC3F23B}" type="pres">
      <dgm:prSet presAssocID="{BA66C0B5-D375-48C0-B126-5A1B5A96B8D4}" presName="childShp" presStyleLbl="bgAccFollowNode1" presStyleIdx="0" presStyleCnt="7" custLinFactNeighborX="-101" custLinFactNeighborY="-20">
        <dgm:presLayoutVars>
          <dgm:bulletEnabled val="1"/>
        </dgm:presLayoutVars>
      </dgm:prSet>
      <dgm:spPr/>
    </dgm:pt>
    <dgm:pt modelId="{77A377F5-AEB5-46FA-ADBD-D2767FDE0003}" type="pres">
      <dgm:prSet presAssocID="{CF177FF2-1B54-438B-BB16-624949061291}" presName="spacing" presStyleCnt="0"/>
      <dgm:spPr/>
    </dgm:pt>
    <dgm:pt modelId="{095209CE-8760-4FE7-9544-947028BC549F}" type="pres">
      <dgm:prSet presAssocID="{207B2150-BBB9-4EDA-987A-DB30CE099B3E}" presName="linNode" presStyleCnt="0"/>
      <dgm:spPr/>
    </dgm:pt>
    <dgm:pt modelId="{34A6EFDE-4A8A-4203-9F6B-BC5613386BB2}" type="pres">
      <dgm:prSet presAssocID="{207B2150-BBB9-4EDA-987A-DB30CE099B3E}" presName="parentShp" presStyleLbl="node1" presStyleIdx="1" presStyleCnt="7" custLinFactNeighborY="-1907">
        <dgm:presLayoutVars>
          <dgm:bulletEnabled val="1"/>
        </dgm:presLayoutVars>
      </dgm:prSet>
      <dgm:spPr/>
    </dgm:pt>
    <dgm:pt modelId="{DD9AE762-EF9C-4181-99AD-FAAB415B2C13}" type="pres">
      <dgm:prSet presAssocID="{207B2150-BBB9-4EDA-987A-DB30CE099B3E}" presName="childShp" presStyleLbl="bgAccFollowNode1" presStyleIdx="1" presStyleCnt="7">
        <dgm:presLayoutVars>
          <dgm:bulletEnabled val="1"/>
        </dgm:presLayoutVars>
      </dgm:prSet>
      <dgm:spPr/>
    </dgm:pt>
    <dgm:pt modelId="{3A9E58EF-933D-4EC6-8CA5-1FD3B6B6F821}" type="pres">
      <dgm:prSet presAssocID="{1C709689-87F1-4815-8B54-0E93FA459FC3}" presName="spacing" presStyleCnt="0"/>
      <dgm:spPr/>
    </dgm:pt>
    <dgm:pt modelId="{001F4FCD-CC5C-498D-9139-0286272B89EC}" type="pres">
      <dgm:prSet presAssocID="{C76FAADC-C9E2-4501-AA45-A8DE59DA5757}" presName="linNode" presStyleCnt="0"/>
      <dgm:spPr/>
    </dgm:pt>
    <dgm:pt modelId="{2A1A985C-5449-4C76-857B-6145533B43F2}" type="pres">
      <dgm:prSet presAssocID="{C76FAADC-C9E2-4501-AA45-A8DE59DA5757}" presName="parentShp" presStyleLbl="node1" presStyleIdx="2" presStyleCnt="7">
        <dgm:presLayoutVars>
          <dgm:bulletEnabled val="1"/>
        </dgm:presLayoutVars>
      </dgm:prSet>
      <dgm:spPr/>
    </dgm:pt>
    <dgm:pt modelId="{C18C401C-2899-4878-AE85-05FD914187FD}" type="pres">
      <dgm:prSet presAssocID="{C76FAADC-C9E2-4501-AA45-A8DE59DA5757}" presName="childShp" presStyleLbl="bgAccFollowNode1" presStyleIdx="2" presStyleCnt="7">
        <dgm:presLayoutVars>
          <dgm:bulletEnabled val="1"/>
        </dgm:presLayoutVars>
      </dgm:prSet>
      <dgm:spPr/>
    </dgm:pt>
    <dgm:pt modelId="{75457C31-DFD9-4DFD-885B-AC23A25507F9}" type="pres">
      <dgm:prSet presAssocID="{D8AE7C56-1F6B-432D-9170-687C28144DF9}" presName="spacing" presStyleCnt="0"/>
      <dgm:spPr/>
    </dgm:pt>
    <dgm:pt modelId="{187B990C-753F-4BCD-9FF0-5520ED499AC2}" type="pres">
      <dgm:prSet presAssocID="{9A4F7AC6-77A0-4A40-BF59-3D17556242B2}" presName="linNode" presStyleCnt="0"/>
      <dgm:spPr/>
    </dgm:pt>
    <dgm:pt modelId="{8BF98504-55DE-4BEF-8615-297EAC05AD5A}" type="pres">
      <dgm:prSet presAssocID="{9A4F7AC6-77A0-4A40-BF59-3D17556242B2}" presName="parentShp" presStyleLbl="node1" presStyleIdx="3" presStyleCnt="7">
        <dgm:presLayoutVars>
          <dgm:bulletEnabled val="1"/>
        </dgm:presLayoutVars>
      </dgm:prSet>
      <dgm:spPr/>
    </dgm:pt>
    <dgm:pt modelId="{90DFE775-EB1F-4157-9117-59A1D86C12AD}" type="pres">
      <dgm:prSet presAssocID="{9A4F7AC6-77A0-4A40-BF59-3D17556242B2}" presName="childShp" presStyleLbl="bgAccFollowNode1" presStyleIdx="3" presStyleCnt="7">
        <dgm:presLayoutVars>
          <dgm:bulletEnabled val="1"/>
        </dgm:presLayoutVars>
      </dgm:prSet>
      <dgm:spPr/>
    </dgm:pt>
    <dgm:pt modelId="{993D34FA-B224-49EA-B8F5-FA93B0A13A2C}" type="pres">
      <dgm:prSet presAssocID="{097ADCBB-74EB-4B64-9E47-A97DA6A79CB7}" presName="spacing" presStyleCnt="0"/>
      <dgm:spPr/>
    </dgm:pt>
    <dgm:pt modelId="{8534D889-0A52-4FCD-BC80-426E11E94431}" type="pres">
      <dgm:prSet presAssocID="{84FA2CFE-55E7-4BD9-890C-E5E1007D47D7}" presName="linNode" presStyleCnt="0"/>
      <dgm:spPr/>
    </dgm:pt>
    <dgm:pt modelId="{7D06A6AD-4639-4D07-8754-ED3404857EF9}" type="pres">
      <dgm:prSet presAssocID="{84FA2CFE-55E7-4BD9-890C-E5E1007D47D7}" presName="parentShp" presStyleLbl="node1" presStyleIdx="4" presStyleCnt="7" custLinFactNeighborY="-5619">
        <dgm:presLayoutVars>
          <dgm:bulletEnabled val="1"/>
        </dgm:presLayoutVars>
      </dgm:prSet>
      <dgm:spPr/>
    </dgm:pt>
    <dgm:pt modelId="{3B6513F7-2206-4196-AF1C-76E2C3CC0521}" type="pres">
      <dgm:prSet presAssocID="{84FA2CFE-55E7-4BD9-890C-E5E1007D47D7}" presName="childShp" presStyleLbl="bgAccFollowNode1" presStyleIdx="4" presStyleCnt="7">
        <dgm:presLayoutVars>
          <dgm:bulletEnabled val="1"/>
        </dgm:presLayoutVars>
      </dgm:prSet>
      <dgm:spPr/>
    </dgm:pt>
    <dgm:pt modelId="{EEA315F7-BA91-4F51-A81E-1238D21D1C0E}" type="pres">
      <dgm:prSet presAssocID="{C4F8F083-8ACE-4AB3-A716-E11929602C9F}" presName="spacing" presStyleCnt="0"/>
      <dgm:spPr/>
    </dgm:pt>
    <dgm:pt modelId="{0B5E276F-86FC-4518-A5C1-8A9D4DB16468}" type="pres">
      <dgm:prSet presAssocID="{EF14E184-6151-461E-AA6E-0D73E3EA235B}" presName="linNode" presStyleCnt="0"/>
      <dgm:spPr/>
    </dgm:pt>
    <dgm:pt modelId="{601C54C5-CBCC-43B2-B8F3-A07BF5571569}" type="pres">
      <dgm:prSet presAssocID="{EF14E184-6151-461E-AA6E-0D73E3EA235B}" presName="parentShp" presStyleLbl="node1" presStyleIdx="5" presStyleCnt="7" custLinFactNeighborY="-6856">
        <dgm:presLayoutVars>
          <dgm:bulletEnabled val="1"/>
        </dgm:presLayoutVars>
      </dgm:prSet>
      <dgm:spPr/>
    </dgm:pt>
    <dgm:pt modelId="{397E88C4-EFF6-4D68-AE3A-C8C3B84B6FB1}" type="pres">
      <dgm:prSet presAssocID="{EF14E184-6151-461E-AA6E-0D73E3EA235B}" presName="childShp" presStyleLbl="bgAccFollowNode1" presStyleIdx="5" presStyleCnt="7">
        <dgm:presLayoutVars>
          <dgm:bulletEnabled val="1"/>
        </dgm:presLayoutVars>
      </dgm:prSet>
      <dgm:spPr/>
    </dgm:pt>
    <dgm:pt modelId="{BE9E8ED1-739A-4649-87E0-479693683E73}" type="pres">
      <dgm:prSet presAssocID="{39061C4D-755D-44ED-B7B0-CFB8EBA708F1}" presName="spacing" presStyleCnt="0"/>
      <dgm:spPr/>
    </dgm:pt>
    <dgm:pt modelId="{A23A1F9E-63A7-4882-9AEB-6B2787E376D3}" type="pres">
      <dgm:prSet presAssocID="{6D90BC7F-DF39-4701-A738-7285E1D8DC93}" presName="linNode" presStyleCnt="0"/>
      <dgm:spPr/>
    </dgm:pt>
    <dgm:pt modelId="{B6A03B61-D96A-4165-89FD-27655B52A468}" type="pres">
      <dgm:prSet presAssocID="{6D90BC7F-DF39-4701-A738-7285E1D8DC93}" presName="parentShp" presStyleLbl="node1" presStyleIdx="6" presStyleCnt="7" custLinFactNeighborY="4245">
        <dgm:presLayoutVars>
          <dgm:bulletEnabled val="1"/>
        </dgm:presLayoutVars>
      </dgm:prSet>
      <dgm:spPr/>
    </dgm:pt>
    <dgm:pt modelId="{E698FFE9-B7E1-44FE-BC1A-FE0962D82B25}" type="pres">
      <dgm:prSet presAssocID="{6D90BC7F-DF39-4701-A738-7285E1D8DC93}" presName="childShp" presStyleLbl="bgAccFollowNode1" presStyleIdx="6" presStyleCnt="7">
        <dgm:presLayoutVars>
          <dgm:bulletEnabled val="1"/>
        </dgm:presLayoutVars>
      </dgm:prSet>
      <dgm:spPr/>
    </dgm:pt>
  </dgm:ptLst>
  <dgm:cxnLst>
    <dgm:cxn modelId="{AAD91B15-17E6-4905-9D33-9D88A7DDD0EA}" srcId="{9A4F7AC6-77A0-4A40-BF59-3D17556242B2}" destId="{DFD1D802-7FBA-4628-B6A9-89A1DC49BFCA}" srcOrd="0" destOrd="0" parTransId="{CDE1B33D-7AA9-4CE3-8EF5-B7EB5013629B}" sibTransId="{B52036C3-1B08-4D78-B2E4-D816A079295A}"/>
    <dgm:cxn modelId="{AA941419-802B-4FA2-A4D2-E0C10EB5D9D0}" srcId="{5FBA6451-5930-45CA-950F-E34D729EE4BF}" destId="{EF14E184-6151-461E-AA6E-0D73E3EA235B}" srcOrd="5" destOrd="0" parTransId="{B189B096-BE5D-47DA-801D-84F601B953F2}" sibTransId="{39061C4D-755D-44ED-B7B0-CFB8EBA708F1}"/>
    <dgm:cxn modelId="{C77E181E-B915-4F16-B6F8-17035D1ED0FB}" type="presOf" srcId="{207B2150-BBB9-4EDA-987A-DB30CE099B3E}" destId="{34A6EFDE-4A8A-4203-9F6B-BC5613386BB2}" srcOrd="0" destOrd="0" presId="urn:microsoft.com/office/officeart/2005/8/layout/vList6"/>
    <dgm:cxn modelId="{2C0FBA28-805C-4667-A5D7-A31634B9BDD5}" srcId="{5FBA6451-5930-45CA-950F-E34D729EE4BF}" destId="{6D90BC7F-DF39-4701-A738-7285E1D8DC93}" srcOrd="6" destOrd="0" parTransId="{C06DA1A8-C098-48B8-912C-5BE44A3DBB89}" sibTransId="{7BADA18E-A6A8-45F9-AE9D-E5DA12759A94}"/>
    <dgm:cxn modelId="{E136E329-AF8C-4ECC-8CD7-DC6366251057}" srcId="{84FA2CFE-55E7-4BD9-890C-E5E1007D47D7}" destId="{44FE2F16-1546-444D-962C-DF0462DFCA06}" srcOrd="0" destOrd="0" parTransId="{3F59F5E3-6EB7-4578-B382-675159B80CD5}" sibTransId="{1C4E0F2A-DA5D-4CEA-8CD2-D410FE42A17A}"/>
    <dgm:cxn modelId="{FBFCF22A-1178-494C-83AC-6342D78FFD27}" type="presOf" srcId="{EF14E184-6151-461E-AA6E-0D73E3EA235B}" destId="{601C54C5-CBCC-43B2-B8F3-A07BF5571569}" srcOrd="0" destOrd="0" presId="urn:microsoft.com/office/officeart/2005/8/layout/vList6"/>
    <dgm:cxn modelId="{1F454C2F-A452-4547-B326-EB8C22720A59}" srcId="{5FBA6451-5930-45CA-950F-E34D729EE4BF}" destId="{207B2150-BBB9-4EDA-987A-DB30CE099B3E}" srcOrd="1" destOrd="0" parTransId="{A6D678F7-4959-4507-B46B-8F75AFB21234}" sibTransId="{1C709689-87F1-4815-8B54-0E93FA459FC3}"/>
    <dgm:cxn modelId="{069D9B38-6F42-4A79-9AC2-0BF9C1123D5E}" srcId="{5FBA6451-5930-45CA-950F-E34D729EE4BF}" destId="{BA66C0B5-D375-48C0-B126-5A1B5A96B8D4}" srcOrd="0" destOrd="0" parTransId="{CAE34F42-C8CC-420B-A4FF-150261FF87DA}" sibTransId="{CF177FF2-1B54-438B-BB16-624949061291}"/>
    <dgm:cxn modelId="{CF31CC3A-1AE0-43DB-9A57-F169249D1D35}" srcId="{EF14E184-6151-461E-AA6E-0D73E3EA235B}" destId="{231A387D-6BC9-462A-9B24-172540B399B1}" srcOrd="0" destOrd="0" parTransId="{C03C27A7-3B2E-41C7-9548-AA1A63C16B99}" sibTransId="{BCEC1796-074B-4DB7-869A-7CC49BFCA792}"/>
    <dgm:cxn modelId="{9A0D6644-349F-496B-A148-645DA6E0C61F}" srcId="{BA66C0B5-D375-48C0-B126-5A1B5A96B8D4}" destId="{AEC70692-57E5-49EE-A319-88F082DE92A3}" srcOrd="0" destOrd="0" parTransId="{A3249567-1D5C-44DE-B26D-439E25A833AE}" sibTransId="{7F7DED9B-F3AB-4E51-AD63-647C89BDBF7D}"/>
    <dgm:cxn modelId="{51C9EA45-47C7-4D09-B363-D38FF00F7DFA}" srcId="{6D90BC7F-DF39-4701-A738-7285E1D8DC93}" destId="{3F17676B-41D7-48BD-8B3B-46B9FD42E815}" srcOrd="0" destOrd="0" parTransId="{6B208C47-D44C-4C7F-A97B-8EDC4D84BF09}" sibTransId="{0B7F807B-2097-4BB2-B39B-10B0F8762010}"/>
    <dgm:cxn modelId="{CEC52A47-8E27-4662-AA6C-6AF78C474E6E}" type="presOf" srcId="{FBBAA695-B313-4818-9B13-8375576FC664}" destId="{C18C401C-2899-4878-AE85-05FD914187FD}" srcOrd="0" destOrd="0" presId="urn:microsoft.com/office/officeart/2005/8/layout/vList6"/>
    <dgm:cxn modelId="{1B7FCC49-38AA-49E7-AF7C-CD8526FE025A}" type="presOf" srcId="{ADF61A43-2D99-4BF3-BA8F-9CE05717C732}" destId="{DD9AE762-EF9C-4181-99AD-FAAB415B2C13}" srcOrd="0" destOrd="0" presId="urn:microsoft.com/office/officeart/2005/8/layout/vList6"/>
    <dgm:cxn modelId="{6C6C6753-AAB3-4227-8EE6-DAAF5971087E}" srcId="{5FBA6451-5930-45CA-950F-E34D729EE4BF}" destId="{C76FAADC-C9E2-4501-AA45-A8DE59DA5757}" srcOrd="2" destOrd="0" parTransId="{2F73B831-292B-4006-906B-FBC5AE7F2B60}" sibTransId="{D8AE7C56-1F6B-432D-9170-687C28144DF9}"/>
    <dgm:cxn modelId="{271B0657-305C-4335-A427-F64E82D96508}" type="presOf" srcId="{BA66C0B5-D375-48C0-B126-5A1B5A96B8D4}" destId="{5209788B-C7BB-4799-8D76-A9AA48AF8460}" srcOrd="0" destOrd="0" presId="urn:microsoft.com/office/officeart/2005/8/layout/vList6"/>
    <dgm:cxn modelId="{C046CD58-109C-4095-A3D6-CAEB80BCE8FB}" type="presOf" srcId="{6D90BC7F-DF39-4701-A738-7285E1D8DC93}" destId="{B6A03B61-D96A-4165-89FD-27655B52A468}" srcOrd="0" destOrd="0" presId="urn:microsoft.com/office/officeart/2005/8/layout/vList6"/>
    <dgm:cxn modelId="{05EC2A62-A50F-4BB3-BAA9-AC894C1DDDEB}" type="presOf" srcId="{DFD1D802-7FBA-4628-B6A9-89A1DC49BFCA}" destId="{90DFE775-EB1F-4157-9117-59A1D86C12AD}" srcOrd="0" destOrd="0" presId="urn:microsoft.com/office/officeart/2005/8/layout/vList6"/>
    <dgm:cxn modelId="{8A8E3066-44C9-43BB-BFBA-C4EF85172006}" type="presOf" srcId="{5FBA6451-5930-45CA-950F-E34D729EE4BF}" destId="{C67D421D-578E-4754-920F-C81761B0A182}" srcOrd="0" destOrd="0" presId="urn:microsoft.com/office/officeart/2005/8/layout/vList6"/>
    <dgm:cxn modelId="{E261D575-39DC-43CE-91F5-2C4846C4F228}" srcId="{207B2150-BBB9-4EDA-987A-DB30CE099B3E}" destId="{ADF61A43-2D99-4BF3-BA8F-9CE05717C732}" srcOrd="0" destOrd="0" parTransId="{132F5F84-8631-424D-93B2-D724D35C4D8A}" sibTransId="{BFF52571-C9CE-4ABB-B354-143DF409EAB1}"/>
    <dgm:cxn modelId="{B92A027B-99C7-48F1-9605-40217DAC413A}" srcId="{C76FAADC-C9E2-4501-AA45-A8DE59DA5757}" destId="{FBBAA695-B313-4818-9B13-8375576FC664}" srcOrd="0" destOrd="0" parTransId="{A29A0B47-442B-4C56-851E-9285DB75ABCC}" sibTransId="{EA510EB0-EEC5-452D-8864-3BBF7F5D5AEB}"/>
    <dgm:cxn modelId="{65FDDC95-2C24-447B-AB19-D7C9B1163699}" srcId="{5FBA6451-5930-45CA-950F-E34D729EE4BF}" destId="{9A4F7AC6-77A0-4A40-BF59-3D17556242B2}" srcOrd="3" destOrd="0" parTransId="{6E643AEE-C91E-4931-8310-BAD98E26F8BD}" sibTransId="{097ADCBB-74EB-4B64-9E47-A97DA6A79CB7}"/>
    <dgm:cxn modelId="{F6D3BC9B-B7BC-4B98-90C9-C95DA20CF18A}" srcId="{5FBA6451-5930-45CA-950F-E34D729EE4BF}" destId="{84FA2CFE-55E7-4BD9-890C-E5E1007D47D7}" srcOrd="4" destOrd="0" parTransId="{0BBF6234-FC69-4E28-9B25-BFE5B4A37BC9}" sibTransId="{C4F8F083-8ACE-4AB3-A716-E11929602C9F}"/>
    <dgm:cxn modelId="{5BBD3AA7-08C0-48E4-BC1C-41054015FF76}" type="presOf" srcId="{C76FAADC-C9E2-4501-AA45-A8DE59DA5757}" destId="{2A1A985C-5449-4C76-857B-6145533B43F2}" srcOrd="0" destOrd="0" presId="urn:microsoft.com/office/officeart/2005/8/layout/vList6"/>
    <dgm:cxn modelId="{94C6AAAE-E44E-4694-9C0F-3C0D8847282F}" type="presOf" srcId="{9A4F7AC6-77A0-4A40-BF59-3D17556242B2}" destId="{8BF98504-55DE-4BEF-8615-297EAC05AD5A}" srcOrd="0" destOrd="0" presId="urn:microsoft.com/office/officeart/2005/8/layout/vList6"/>
    <dgm:cxn modelId="{FD0D11BA-35D6-4A0B-A2DC-AE0F6D75A437}" type="presOf" srcId="{44FE2F16-1546-444D-962C-DF0462DFCA06}" destId="{3B6513F7-2206-4196-AF1C-76E2C3CC0521}" srcOrd="0" destOrd="0" presId="urn:microsoft.com/office/officeart/2005/8/layout/vList6"/>
    <dgm:cxn modelId="{83E028D2-B0A9-4FDA-B613-AF1C3E726BF3}" type="presOf" srcId="{231A387D-6BC9-462A-9B24-172540B399B1}" destId="{397E88C4-EFF6-4D68-AE3A-C8C3B84B6FB1}" srcOrd="0" destOrd="0" presId="urn:microsoft.com/office/officeart/2005/8/layout/vList6"/>
    <dgm:cxn modelId="{C3D01CDD-406E-4BDB-A91A-9A1218A9F2AD}" type="presOf" srcId="{84FA2CFE-55E7-4BD9-890C-E5E1007D47D7}" destId="{7D06A6AD-4639-4D07-8754-ED3404857EF9}" srcOrd="0" destOrd="0" presId="urn:microsoft.com/office/officeart/2005/8/layout/vList6"/>
    <dgm:cxn modelId="{F86865E6-6A82-402B-8FB0-E7377923E726}" type="presOf" srcId="{AEC70692-57E5-49EE-A319-88F082DE92A3}" destId="{EABA0CB1-54BF-4466-B6FF-2DD58FC3F23B}" srcOrd="0" destOrd="0" presId="urn:microsoft.com/office/officeart/2005/8/layout/vList6"/>
    <dgm:cxn modelId="{C8A9FFEC-B20E-43DF-B6FE-749A05221873}" type="presOf" srcId="{3F17676B-41D7-48BD-8B3B-46B9FD42E815}" destId="{E698FFE9-B7E1-44FE-BC1A-FE0962D82B25}" srcOrd="0" destOrd="0" presId="urn:microsoft.com/office/officeart/2005/8/layout/vList6"/>
    <dgm:cxn modelId="{01A16C79-D3A6-4533-89EA-37E0376371B7}" type="presParOf" srcId="{C67D421D-578E-4754-920F-C81761B0A182}" destId="{B7CED201-E29F-420E-BE0D-1F18C6544B3B}" srcOrd="0" destOrd="0" presId="urn:microsoft.com/office/officeart/2005/8/layout/vList6"/>
    <dgm:cxn modelId="{5A70568B-0688-4F66-818F-09D959B78F42}" type="presParOf" srcId="{B7CED201-E29F-420E-BE0D-1F18C6544B3B}" destId="{5209788B-C7BB-4799-8D76-A9AA48AF8460}" srcOrd="0" destOrd="0" presId="urn:microsoft.com/office/officeart/2005/8/layout/vList6"/>
    <dgm:cxn modelId="{0A414FF4-5D10-4595-910B-3CC5734A25C1}" type="presParOf" srcId="{B7CED201-E29F-420E-BE0D-1F18C6544B3B}" destId="{EABA0CB1-54BF-4466-B6FF-2DD58FC3F23B}" srcOrd="1" destOrd="0" presId="urn:microsoft.com/office/officeart/2005/8/layout/vList6"/>
    <dgm:cxn modelId="{C81C88FB-8A3D-44F6-A205-C2D9F68071AE}" type="presParOf" srcId="{C67D421D-578E-4754-920F-C81761B0A182}" destId="{77A377F5-AEB5-46FA-ADBD-D2767FDE0003}" srcOrd="1" destOrd="0" presId="urn:microsoft.com/office/officeart/2005/8/layout/vList6"/>
    <dgm:cxn modelId="{0849838C-2748-4388-BA83-F3DCD31BE63A}" type="presParOf" srcId="{C67D421D-578E-4754-920F-C81761B0A182}" destId="{095209CE-8760-4FE7-9544-947028BC549F}" srcOrd="2" destOrd="0" presId="urn:microsoft.com/office/officeart/2005/8/layout/vList6"/>
    <dgm:cxn modelId="{84FC7B03-4F44-47E4-AD95-938213D7A6F1}" type="presParOf" srcId="{095209CE-8760-4FE7-9544-947028BC549F}" destId="{34A6EFDE-4A8A-4203-9F6B-BC5613386BB2}" srcOrd="0" destOrd="0" presId="urn:microsoft.com/office/officeart/2005/8/layout/vList6"/>
    <dgm:cxn modelId="{244DA65E-EDD9-4253-AFD4-7BE158F49BAA}" type="presParOf" srcId="{095209CE-8760-4FE7-9544-947028BC549F}" destId="{DD9AE762-EF9C-4181-99AD-FAAB415B2C13}" srcOrd="1" destOrd="0" presId="urn:microsoft.com/office/officeart/2005/8/layout/vList6"/>
    <dgm:cxn modelId="{276C16E1-42B6-4A93-808B-3FD81D393BCE}" type="presParOf" srcId="{C67D421D-578E-4754-920F-C81761B0A182}" destId="{3A9E58EF-933D-4EC6-8CA5-1FD3B6B6F821}" srcOrd="3" destOrd="0" presId="urn:microsoft.com/office/officeart/2005/8/layout/vList6"/>
    <dgm:cxn modelId="{D452A86C-1FCB-4B71-ADED-2FA8C22A9451}" type="presParOf" srcId="{C67D421D-578E-4754-920F-C81761B0A182}" destId="{001F4FCD-CC5C-498D-9139-0286272B89EC}" srcOrd="4" destOrd="0" presId="urn:microsoft.com/office/officeart/2005/8/layout/vList6"/>
    <dgm:cxn modelId="{D3E950FB-BA53-42D0-B3D2-53B92D5AF81B}" type="presParOf" srcId="{001F4FCD-CC5C-498D-9139-0286272B89EC}" destId="{2A1A985C-5449-4C76-857B-6145533B43F2}" srcOrd="0" destOrd="0" presId="urn:microsoft.com/office/officeart/2005/8/layout/vList6"/>
    <dgm:cxn modelId="{BC700461-CBDC-4E8E-8BCB-AEDC4E07647D}" type="presParOf" srcId="{001F4FCD-CC5C-498D-9139-0286272B89EC}" destId="{C18C401C-2899-4878-AE85-05FD914187FD}" srcOrd="1" destOrd="0" presId="urn:microsoft.com/office/officeart/2005/8/layout/vList6"/>
    <dgm:cxn modelId="{9300E447-FE95-4388-9F85-BADDB8855BF7}" type="presParOf" srcId="{C67D421D-578E-4754-920F-C81761B0A182}" destId="{75457C31-DFD9-4DFD-885B-AC23A25507F9}" srcOrd="5" destOrd="0" presId="urn:microsoft.com/office/officeart/2005/8/layout/vList6"/>
    <dgm:cxn modelId="{32EAA9A8-D223-4B30-B26E-4530D5ACEE55}" type="presParOf" srcId="{C67D421D-578E-4754-920F-C81761B0A182}" destId="{187B990C-753F-4BCD-9FF0-5520ED499AC2}" srcOrd="6" destOrd="0" presId="urn:microsoft.com/office/officeart/2005/8/layout/vList6"/>
    <dgm:cxn modelId="{3FE2A93F-1E9F-4F8F-BF4D-63B868B5E81C}" type="presParOf" srcId="{187B990C-753F-4BCD-9FF0-5520ED499AC2}" destId="{8BF98504-55DE-4BEF-8615-297EAC05AD5A}" srcOrd="0" destOrd="0" presId="urn:microsoft.com/office/officeart/2005/8/layout/vList6"/>
    <dgm:cxn modelId="{BB43FF9B-9720-4192-8BA8-50B02FF6BF26}" type="presParOf" srcId="{187B990C-753F-4BCD-9FF0-5520ED499AC2}" destId="{90DFE775-EB1F-4157-9117-59A1D86C12AD}" srcOrd="1" destOrd="0" presId="urn:microsoft.com/office/officeart/2005/8/layout/vList6"/>
    <dgm:cxn modelId="{1BDDED1E-53B0-4ABF-914D-4B522008B46C}" type="presParOf" srcId="{C67D421D-578E-4754-920F-C81761B0A182}" destId="{993D34FA-B224-49EA-B8F5-FA93B0A13A2C}" srcOrd="7" destOrd="0" presId="urn:microsoft.com/office/officeart/2005/8/layout/vList6"/>
    <dgm:cxn modelId="{FDD1DB42-037B-4F9A-8988-5EF61928D16F}" type="presParOf" srcId="{C67D421D-578E-4754-920F-C81761B0A182}" destId="{8534D889-0A52-4FCD-BC80-426E11E94431}" srcOrd="8" destOrd="0" presId="urn:microsoft.com/office/officeart/2005/8/layout/vList6"/>
    <dgm:cxn modelId="{4D83261D-78D7-4541-A901-F5BA798B7E68}" type="presParOf" srcId="{8534D889-0A52-4FCD-BC80-426E11E94431}" destId="{7D06A6AD-4639-4D07-8754-ED3404857EF9}" srcOrd="0" destOrd="0" presId="urn:microsoft.com/office/officeart/2005/8/layout/vList6"/>
    <dgm:cxn modelId="{D3BC6D94-1CF9-4F04-A9A4-F7D6B0218B1F}" type="presParOf" srcId="{8534D889-0A52-4FCD-BC80-426E11E94431}" destId="{3B6513F7-2206-4196-AF1C-76E2C3CC0521}" srcOrd="1" destOrd="0" presId="urn:microsoft.com/office/officeart/2005/8/layout/vList6"/>
    <dgm:cxn modelId="{9BCE531E-C93D-43B1-9B1D-D38DC66D29F0}" type="presParOf" srcId="{C67D421D-578E-4754-920F-C81761B0A182}" destId="{EEA315F7-BA91-4F51-A81E-1238D21D1C0E}" srcOrd="9" destOrd="0" presId="urn:microsoft.com/office/officeart/2005/8/layout/vList6"/>
    <dgm:cxn modelId="{71E51721-A94A-436B-A573-BF487DEDCA4A}" type="presParOf" srcId="{C67D421D-578E-4754-920F-C81761B0A182}" destId="{0B5E276F-86FC-4518-A5C1-8A9D4DB16468}" srcOrd="10" destOrd="0" presId="urn:microsoft.com/office/officeart/2005/8/layout/vList6"/>
    <dgm:cxn modelId="{3AABC086-3B66-4E6A-BAFE-C267BC14337E}" type="presParOf" srcId="{0B5E276F-86FC-4518-A5C1-8A9D4DB16468}" destId="{601C54C5-CBCC-43B2-B8F3-A07BF5571569}" srcOrd="0" destOrd="0" presId="urn:microsoft.com/office/officeart/2005/8/layout/vList6"/>
    <dgm:cxn modelId="{55F96A14-5C62-4FB7-99CB-FB8A7A2A16D6}" type="presParOf" srcId="{0B5E276F-86FC-4518-A5C1-8A9D4DB16468}" destId="{397E88C4-EFF6-4D68-AE3A-C8C3B84B6FB1}" srcOrd="1" destOrd="0" presId="urn:microsoft.com/office/officeart/2005/8/layout/vList6"/>
    <dgm:cxn modelId="{B3B376C2-AB36-4DAA-B9DB-2EAB1BC49B95}" type="presParOf" srcId="{C67D421D-578E-4754-920F-C81761B0A182}" destId="{BE9E8ED1-739A-4649-87E0-479693683E73}" srcOrd="11" destOrd="0" presId="urn:microsoft.com/office/officeart/2005/8/layout/vList6"/>
    <dgm:cxn modelId="{462DB325-6B4C-44C9-8943-7DB222F15152}" type="presParOf" srcId="{C67D421D-578E-4754-920F-C81761B0A182}" destId="{A23A1F9E-63A7-4882-9AEB-6B2787E376D3}" srcOrd="12" destOrd="0" presId="urn:microsoft.com/office/officeart/2005/8/layout/vList6"/>
    <dgm:cxn modelId="{F068AE62-2052-4A80-AD1C-69F40BA70ABE}" type="presParOf" srcId="{A23A1F9E-63A7-4882-9AEB-6B2787E376D3}" destId="{B6A03B61-D96A-4165-89FD-27655B52A468}" srcOrd="0" destOrd="0" presId="urn:microsoft.com/office/officeart/2005/8/layout/vList6"/>
    <dgm:cxn modelId="{E4EA63D3-6E05-4078-A011-CC115ECF25F9}" type="presParOf" srcId="{A23A1F9E-63A7-4882-9AEB-6B2787E376D3}" destId="{E698FFE9-B7E1-44FE-BC1A-FE0962D82B25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BA0CB1-54BF-4466-B6FF-2DD58FC3F23B}">
      <dsp:nvSpPr>
        <dsp:cNvPr id="0" name=""/>
        <dsp:cNvSpPr/>
      </dsp:nvSpPr>
      <dsp:spPr>
        <a:xfrm>
          <a:off x="3788045" y="0"/>
          <a:ext cx="5687813" cy="4704523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cs-CZ" sz="2400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cs-CZ" sz="2400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4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Bílí Tygři Liberec, HC Dynamo Pardubice, HC Energie Karlovy  Vary, HC Sparta Praha, HC Vítkovice </a:t>
          </a:r>
          <a:r>
            <a:rPr lang="cs-CZ" sz="2400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Ridera</a:t>
          </a:r>
          <a:r>
            <a:rPr lang="cs-CZ" sz="24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, Piráti Chomutov  </a:t>
          </a:r>
        </a:p>
      </dsp:txBody>
      <dsp:txXfrm>
        <a:off x="3788045" y="588065"/>
        <a:ext cx="3923617" cy="3528393"/>
      </dsp:txXfrm>
    </dsp:sp>
    <dsp:sp modelId="{5209788B-C7BB-4799-8D76-A9AA48AF8460}">
      <dsp:nvSpPr>
        <dsp:cNvPr id="0" name=""/>
        <dsp:cNvSpPr/>
      </dsp:nvSpPr>
      <dsp:spPr>
        <a:xfrm>
          <a:off x="0" y="0"/>
          <a:ext cx="3791875" cy="4704523"/>
        </a:xfrm>
        <a:prstGeom prst="roundRect">
          <a:avLst/>
        </a:prstGeom>
        <a:solidFill>
          <a:srgbClr val="D5112A"/>
        </a:solidFill>
        <a:ln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6500" kern="1200" dirty="0"/>
            <a:t>2011</a:t>
          </a:r>
        </a:p>
      </dsp:txBody>
      <dsp:txXfrm>
        <a:off x="185104" y="185104"/>
        <a:ext cx="3421667" cy="433431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BA0CB1-54BF-4466-B6FF-2DD58FC3F23B}">
      <dsp:nvSpPr>
        <dsp:cNvPr id="0" name=""/>
        <dsp:cNvSpPr/>
      </dsp:nvSpPr>
      <dsp:spPr>
        <a:xfrm>
          <a:off x="3788045" y="4011"/>
          <a:ext cx="5687813" cy="617928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500" kern="1200" dirty="0"/>
            <a:t>Bílí Tygři Liberec, HC Dynamo Pardubice, HC Energie Karlovy Vary, HC Sparta Praha, HC Vítkovice </a:t>
          </a:r>
          <a:r>
            <a:rPr lang="cs-CZ" sz="1500" kern="1200" dirty="0" err="1"/>
            <a:t>Ridera</a:t>
          </a:r>
          <a:r>
            <a:rPr lang="cs-CZ" sz="1500" kern="1200" dirty="0"/>
            <a:t>, Piráti Chomutov  </a:t>
          </a:r>
        </a:p>
      </dsp:txBody>
      <dsp:txXfrm>
        <a:off x="3788045" y="81252"/>
        <a:ext cx="5456090" cy="463446"/>
      </dsp:txXfrm>
    </dsp:sp>
    <dsp:sp modelId="{5209788B-C7BB-4799-8D76-A9AA48AF8460}">
      <dsp:nvSpPr>
        <dsp:cNvPr id="0" name=""/>
        <dsp:cNvSpPr/>
      </dsp:nvSpPr>
      <dsp:spPr>
        <a:xfrm>
          <a:off x="0" y="4134"/>
          <a:ext cx="3791875" cy="617928"/>
        </a:xfrm>
        <a:prstGeom prst="roundRect">
          <a:avLst/>
        </a:prstGeom>
        <a:solidFill>
          <a:srgbClr val="D5112A"/>
        </a:solidFill>
        <a:ln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100" kern="1200" dirty="0"/>
            <a:t>2011</a:t>
          </a:r>
        </a:p>
      </dsp:txBody>
      <dsp:txXfrm>
        <a:off x="30165" y="34299"/>
        <a:ext cx="3731545" cy="557598"/>
      </dsp:txXfrm>
    </dsp:sp>
    <dsp:sp modelId="{DD9AE762-EF9C-4181-99AD-FAAB415B2C13}">
      <dsp:nvSpPr>
        <dsp:cNvPr id="0" name=""/>
        <dsp:cNvSpPr/>
      </dsp:nvSpPr>
      <dsp:spPr>
        <a:xfrm>
          <a:off x="3791875" y="683855"/>
          <a:ext cx="5687813" cy="617928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500" kern="1200" dirty="0"/>
            <a:t>HC Dukla Jihlava, HC Kometa Brno, HC Litvínov</a:t>
          </a:r>
        </a:p>
      </dsp:txBody>
      <dsp:txXfrm>
        <a:off x="3791875" y="761096"/>
        <a:ext cx="5456090" cy="463446"/>
      </dsp:txXfrm>
    </dsp:sp>
    <dsp:sp modelId="{34A6EFDE-4A8A-4203-9F6B-BC5613386BB2}">
      <dsp:nvSpPr>
        <dsp:cNvPr id="0" name=""/>
        <dsp:cNvSpPr/>
      </dsp:nvSpPr>
      <dsp:spPr>
        <a:xfrm>
          <a:off x="0" y="672071"/>
          <a:ext cx="3791875" cy="617928"/>
        </a:xfrm>
        <a:prstGeom prst="roundRect">
          <a:avLst/>
        </a:prstGeom>
        <a:solidFill>
          <a:srgbClr val="D5112A"/>
        </a:solidFill>
        <a:ln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100" kern="1200"/>
            <a:t>2012</a:t>
          </a:r>
        </a:p>
      </dsp:txBody>
      <dsp:txXfrm>
        <a:off x="30165" y="702236"/>
        <a:ext cx="3731545" cy="557598"/>
      </dsp:txXfrm>
    </dsp:sp>
    <dsp:sp modelId="{C18C401C-2899-4878-AE85-05FD914187FD}">
      <dsp:nvSpPr>
        <dsp:cNvPr id="0" name=""/>
        <dsp:cNvSpPr/>
      </dsp:nvSpPr>
      <dsp:spPr>
        <a:xfrm>
          <a:off x="3791875" y="1363576"/>
          <a:ext cx="5687813" cy="617928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500" kern="1200"/>
            <a:t>HC Slavia Praha, PSG Berani Zlín</a:t>
          </a:r>
        </a:p>
      </dsp:txBody>
      <dsp:txXfrm>
        <a:off x="3791875" y="1440817"/>
        <a:ext cx="5456090" cy="463446"/>
      </dsp:txXfrm>
    </dsp:sp>
    <dsp:sp modelId="{2A1A985C-5449-4C76-857B-6145533B43F2}">
      <dsp:nvSpPr>
        <dsp:cNvPr id="0" name=""/>
        <dsp:cNvSpPr/>
      </dsp:nvSpPr>
      <dsp:spPr>
        <a:xfrm>
          <a:off x="0" y="1363576"/>
          <a:ext cx="3791875" cy="617928"/>
        </a:xfrm>
        <a:prstGeom prst="roundRect">
          <a:avLst/>
        </a:prstGeom>
        <a:solidFill>
          <a:srgbClr val="D5112A"/>
        </a:solidFill>
        <a:ln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100" kern="1200"/>
            <a:t>2013</a:t>
          </a:r>
        </a:p>
      </dsp:txBody>
      <dsp:txXfrm>
        <a:off x="30165" y="1393741"/>
        <a:ext cx="3731545" cy="557598"/>
      </dsp:txXfrm>
    </dsp:sp>
    <dsp:sp modelId="{90DFE775-EB1F-4157-9117-59A1D86C12AD}">
      <dsp:nvSpPr>
        <dsp:cNvPr id="0" name=""/>
        <dsp:cNvSpPr/>
      </dsp:nvSpPr>
      <dsp:spPr>
        <a:xfrm>
          <a:off x="3791875" y="2043297"/>
          <a:ext cx="5687813" cy="617928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500" kern="1200"/>
            <a:t>HC Oceláři Třinec, Mountfield HK</a:t>
          </a:r>
        </a:p>
      </dsp:txBody>
      <dsp:txXfrm>
        <a:off x="3791875" y="2120538"/>
        <a:ext cx="5456090" cy="463446"/>
      </dsp:txXfrm>
    </dsp:sp>
    <dsp:sp modelId="{8BF98504-55DE-4BEF-8615-297EAC05AD5A}">
      <dsp:nvSpPr>
        <dsp:cNvPr id="0" name=""/>
        <dsp:cNvSpPr/>
      </dsp:nvSpPr>
      <dsp:spPr>
        <a:xfrm>
          <a:off x="0" y="2043297"/>
          <a:ext cx="3791875" cy="617928"/>
        </a:xfrm>
        <a:prstGeom prst="roundRect">
          <a:avLst/>
        </a:prstGeom>
        <a:solidFill>
          <a:srgbClr val="D5112A"/>
        </a:solidFill>
        <a:ln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100" kern="1200" dirty="0"/>
            <a:t>2015</a:t>
          </a:r>
        </a:p>
      </dsp:txBody>
      <dsp:txXfrm>
        <a:off x="30165" y="2073462"/>
        <a:ext cx="3731545" cy="557598"/>
      </dsp:txXfrm>
    </dsp:sp>
    <dsp:sp modelId="{3B6513F7-2206-4196-AF1C-76E2C3CC0521}">
      <dsp:nvSpPr>
        <dsp:cNvPr id="0" name=""/>
        <dsp:cNvSpPr/>
      </dsp:nvSpPr>
      <dsp:spPr>
        <a:xfrm>
          <a:off x="3791875" y="2723018"/>
          <a:ext cx="5687813" cy="617928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500" kern="1200"/>
            <a:t>BK Mladá Boleslav</a:t>
          </a:r>
        </a:p>
      </dsp:txBody>
      <dsp:txXfrm>
        <a:off x="3791875" y="2800259"/>
        <a:ext cx="5456090" cy="463446"/>
      </dsp:txXfrm>
    </dsp:sp>
    <dsp:sp modelId="{7D06A6AD-4639-4D07-8754-ED3404857EF9}">
      <dsp:nvSpPr>
        <dsp:cNvPr id="0" name=""/>
        <dsp:cNvSpPr/>
      </dsp:nvSpPr>
      <dsp:spPr>
        <a:xfrm>
          <a:off x="0" y="2688296"/>
          <a:ext cx="3791875" cy="617928"/>
        </a:xfrm>
        <a:prstGeom prst="roundRect">
          <a:avLst/>
        </a:prstGeom>
        <a:solidFill>
          <a:srgbClr val="D5112A"/>
        </a:solidFill>
        <a:ln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100" kern="1200"/>
            <a:t>2016</a:t>
          </a:r>
        </a:p>
      </dsp:txBody>
      <dsp:txXfrm>
        <a:off x="30165" y="2718461"/>
        <a:ext cx="3731545" cy="557598"/>
      </dsp:txXfrm>
    </dsp:sp>
    <dsp:sp modelId="{397E88C4-EFF6-4D68-AE3A-C8C3B84B6FB1}">
      <dsp:nvSpPr>
        <dsp:cNvPr id="0" name=""/>
        <dsp:cNvSpPr/>
      </dsp:nvSpPr>
      <dsp:spPr>
        <a:xfrm>
          <a:off x="3791875" y="3402739"/>
          <a:ext cx="5687813" cy="617928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500" kern="1200"/>
            <a:t>HC Motor České Budějovice, HC Škoda Plzeň</a:t>
          </a:r>
        </a:p>
      </dsp:txBody>
      <dsp:txXfrm>
        <a:off x="3791875" y="3479980"/>
        <a:ext cx="5456090" cy="463446"/>
      </dsp:txXfrm>
    </dsp:sp>
    <dsp:sp modelId="{601C54C5-CBCC-43B2-B8F3-A07BF5571569}">
      <dsp:nvSpPr>
        <dsp:cNvPr id="0" name=""/>
        <dsp:cNvSpPr/>
      </dsp:nvSpPr>
      <dsp:spPr>
        <a:xfrm>
          <a:off x="0" y="3360374"/>
          <a:ext cx="3791875" cy="617928"/>
        </a:xfrm>
        <a:prstGeom prst="roundRect">
          <a:avLst/>
        </a:prstGeom>
        <a:solidFill>
          <a:srgbClr val="D5112A"/>
        </a:solidFill>
        <a:ln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100" kern="1200"/>
            <a:t>2017</a:t>
          </a:r>
        </a:p>
      </dsp:txBody>
      <dsp:txXfrm>
        <a:off x="30165" y="3390539"/>
        <a:ext cx="3731545" cy="557598"/>
      </dsp:txXfrm>
    </dsp:sp>
    <dsp:sp modelId="{E698FFE9-B7E1-44FE-BC1A-FE0962D82B25}">
      <dsp:nvSpPr>
        <dsp:cNvPr id="0" name=""/>
        <dsp:cNvSpPr/>
      </dsp:nvSpPr>
      <dsp:spPr>
        <a:xfrm>
          <a:off x="3791875" y="4082460"/>
          <a:ext cx="5687813" cy="617928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500" kern="1200"/>
            <a:t>Rytíři Kladno</a:t>
          </a:r>
        </a:p>
      </dsp:txBody>
      <dsp:txXfrm>
        <a:off x="3791875" y="4159701"/>
        <a:ext cx="5456090" cy="463446"/>
      </dsp:txXfrm>
    </dsp:sp>
    <dsp:sp modelId="{B6A03B61-D96A-4165-89FD-27655B52A468}">
      <dsp:nvSpPr>
        <dsp:cNvPr id="0" name=""/>
        <dsp:cNvSpPr/>
      </dsp:nvSpPr>
      <dsp:spPr>
        <a:xfrm>
          <a:off x="0" y="4086594"/>
          <a:ext cx="3791875" cy="617928"/>
        </a:xfrm>
        <a:prstGeom prst="roundRect">
          <a:avLst/>
        </a:prstGeom>
        <a:solidFill>
          <a:srgbClr val="D5112A"/>
        </a:solidFill>
        <a:ln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100" kern="1200" dirty="0"/>
            <a:t>2019</a:t>
          </a:r>
        </a:p>
      </dsp:txBody>
      <dsp:txXfrm>
        <a:off x="30165" y="4116759"/>
        <a:ext cx="3731545" cy="5575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0.1619</cdr:x>
      <cdr:y>0.4127</cdr:y>
    </cdr:from>
    <cdr:to>
      <cdr:x>0.31429</cdr:x>
      <cdr:y>0.88889</cdr:y>
    </cdr:to>
    <cdr:sp macro="" textlink="">
      <cdr:nvSpPr>
        <cdr:cNvPr id="2" name="Elipsa 1"/>
        <cdr:cNvSpPr/>
      </cdr:nvSpPr>
      <cdr:spPr>
        <a:xfrm xmlns:a="http://schemas.openxmlformats.org/drawingml/2006/main">
          <a:off x="1224136" y="1872208"/>
          <a:ext cx="1152128" cy="2160240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cs-CZ"/>
        </a:p>
      </cdr:txBody>
    </cdr:sp>
  </cdr:relSizeAnchor>
  <cdr:relSizeAnchor xmlns:cdr="http://schemas.openxmlformats.org/drawingml/2006/chartDrawing">
    <cdr:from>
      <cdr:x>0.59989</cdr:x>
      <cdr:y>0.04944</cdr:y>
    </cdr:from>
    <cdr:to>
      <cdr:x>0.90465</cdr:x>
      <cdr:y>0.25101</cdr:y>
    </cdr:to>
    <cdr:sp macro="" textlink="">
      <cdr:nvSpPr>
        <cdr:cNvPr id="3" name="TextovéPole 2"/>
        <cdr:cNvSpPr txBox="1"/>
      </cdr:nvSpPr>
      <cdr:spPr>
        <a:xfrm xmlns:a="http://schemas.openxmlformats.org/drawingml/2006/main">
          <a:off x="3901780" y="156651"/>
          <a:ext cx="1982204" cy="6386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cs-CZ" sz="1600" b="1" dirty="0">
              <a:solidFill>
                <a:srgbClr val="FF0000"/>
              </a:solidFill>
            </a:rPr>
            <a:t>Rozdíl mezi akcelerovanými </a:t>
          </a:r>
        </a:p>
        <a:p xmlns:a="http://schemas.openxmlformats.org/drawingml/2006/main">
          <a:r>
            <a:rPr lang="cs-CZ" sz="1600" b="1" dirty="0">
              <a:solidFill>
                <a:srgbClr val="FF0000"/>
              </a:solidFill>
            </a:rPr>
            <a:t>a pomalými 0,9cm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0.063</cdr:x>
      <cdr:y>0.18375</cdr:y>
    </cdr:from>
    <cdr:to>
      <cdr:x>0.2835</cdr:x>
      <cdr:y>0.52499</cdr:y>
    </cdr:to>
    <cdr:sp macro="" textlink="">
      <cdr:nvSpPr>
        <cdr:cNvPr id="2" name="Ovál 1"/>
        <cdr:cNvSpPr/>
      </cdr:nvSpPr>
      <cdr:spPr>
        <a:xfrm xmlns:a="http://schemas.openxmlformats.org/drawingml/2006/main">
          <a:off x="288032" y="504056"/>
          <a:ext cx="1008112" cy="936104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cs-CZ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4613C6-AE2C-CA4C-B435-620D837319CA}" type="datetimeFigureOut">
              <a:rPr lang="cs-CZ" smtClean="0"/>
              <a:t>17.01.19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F1E4A7-D5B9-0B4D-9396-34924197F9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55391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CDC8AF-AECF-4698-9B81-83716EEBD7E1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4287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CDC8AF-AECF-4698-9B81-83716EEBD7E1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29081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CDC8AF-AECF-4698-9B81-83716EEBD7E1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35665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CDC8AF-AECF-4698-9B81-83716EEBD7E1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61125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CDC8AF-AECF-4698-9B81-83716EEBD7E1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95518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D535CF-D60F-48A5-ADFC-6EA280581307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58904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D535CF-D60F-48A5-ADFC-6EA280581307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59673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D535CF-D60F-48A5-ADFC-6EA280581307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6956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D535CF-D60F-48A5-ADFC-6EA280581307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57490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56CF42-11A5-40F2-B99C-99677FF5F50C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6814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56CF42-11A5-40F2-B99C-99677FF5F50C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400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CDC8AF-AECF-4698-9B81-83716EEBD7E1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44124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CDC8AF-AECF-4698-9B81-83716EEBD7E1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69810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CDC8AF-AECF-4698-9B81-83716EEBD7E1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11041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CDC8AF-AECF-4698-9B81-83716EEBD7E1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86133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CDC8AF-AECF-4698-9B81-83716EEBD7E1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40179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CDC8AF-AECF-4698-9B81-83716EEBD7E1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6844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CDC8AF-AECF-4698-9B81-83716EEBD7E1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55573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CDC8AF-AECF-4698-9B81-83716EEBD7E1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927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F9BFD-0104-4712-8263-249B4D5AE21D}" type="datetimeFigureOut">
              <a:rPr lang="cs-CZ" smtClean="0"/>
              <a:t>17.01.19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16D93-EC49-4FDE-B9B9-1AE0C95453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786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F9BFD-0104-4712-8263-249B4D5AE21D}" type="datetimeFigureOut">
              <a:rPr lang="cs-CZ" smtClean="0"/>
              <a:t>17.01.19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16D93-EC49-4FDE-B9B9-1AE0C95453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9728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F9BFD-0104-4712-8263-249B4D5AE21D}" type="datetimeFigureOut">
              <a:rPr lang="cs-CZ" smtClean="0"/>
              <a:t>17.01.19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16D93-EC49-4FDE-B9B9-1AE0C95453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70198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F9BFD-0104-4712-8263-249B4D5AE21D}" type="datetimeFigureOut">
              <a:rPr lang="cs-CZ" smtClean="0"/>
              <a:t>17.01.19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16D93-EC49-4FDE-B9B9-1AE0C95453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13513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F9BFD-0104-4712-8263-249B4D5AE21D}" type="datetimeFigureOut">
              <a:rPr lang="cs-CZ" smtClean="0"/>
              <a:t>17.01.19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16D93-EC49-4FDE-B9B9-1AE0C95453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07866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F9BFD-0104-4712-8263-249B4D5AE21D}" type="datetimeFigureOut">
              <a:rPr lang="cs-CZ" smtClean="0"/>
              <a:t>17.01.19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16D93-EC49-4FDE-B9B9-1AE0C95453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66094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F9BFD-0104-4712-8263-249B4D5AE21D}" type="datetimeFigureOut">
              <a:rPr lang="cs-CZ" smtClean="0"/>
              <a:t>17.01.19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16D93-EC49-4FDE-B9B9-1AE0C95453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91361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F9BFD-0104-4712-8263-249B4D5AE21D}" type="datetimeFigureOut">
              <a:rPr lang="cs-CZ" smtClean="0"/>
              <a:t>17.01.19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16D93-EC49-4FDE-B9B9-1AE0C95453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11710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F9BFD-0104-4712-8263-249B4D5AE21D}" type="datetimeFigureOut">
              <a:rPr lang="cs-CZ" smtClean="0"/>
              <a:t>17.01.19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16D93-EC49-4FDE-B9B9-1AE0C95453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21134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F9BFD-0104-4712-8263-249B4D5AE21D}" type="datetimeFigureOut">
              <a:rPr lang="cs-CZ" smtClean="0"/>
              <a:t>17.01.19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16D93-EC49-4FDE-B9B9-1AE0C95453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10537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F9BFD-0104-4712-8263-249B4D5AE21D}" type="datetimeFigureOut">
              <a:rPr lang="cs-CZ" smtClean="0"/>
              <a:t>17.01.19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16D93-EC49-4FDE-B9B9-1AE0C95453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0706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F9BFD-0104-4712-8263-249B4D5AE21D}" type="datetimeFigureOut">
              <a:rPr lang="cs-CZ" smtClean="0"/>
              <a:t>17.01.19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16D93-EC49-4FDE-B9B9-1AE0C95453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01904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F9BFD-0104-4712-8263-249B4D5AE21D}" type="datetimeFigureOut">
              <a:rPr lang="cs-CZ" smtClean="0"/>
              <a:t>17.01.19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16D93-EC49-4FDE-B9B9-1AE0C95453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06382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F9BFD-0104-4712-8263-249B4D5AE21D}" type="datetimeFigureOut">
              <a:rPr lang="cs-CZ" smtClean="0"/>
              <a:t>17.01.19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16D93-EC49-4FDE-B9B9-1AE0C95453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55986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F9BFD-0104-4712-8263-249B4D5AE21D}" type="datetimeFigureOut">
              <a:rPr lang="cs-CZ" smtClean="0"/>
              <a:t>17.01.19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16D93-EC49-4FDE-B9B9-1AE0C95453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40692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F9BFD-0104-4712-8263-249B4D5AE21D}" type="datetimeFigureOut">
              <a:rPr lang="cs-CZ" smtClean="0"/>
              <a:t>17.01.19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16D93-EC49-4FDE-B9B9-1AE0C95453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94619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F9BFD-0104-4712-8263-249B4D5AE21D}" type="datetimeFigureOut">
              <a:rPr lang="cs-CZ" smtClean="0"/>
              <a:t>17.01.19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16D93-EC49-4FDE-B9B9-1AE0C95453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40187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F9BFD-0104-4712-8263-249B4D5AE21D}" type="datetimeFigureOut">
              <a:rPr lang="cs-CZ" smtClean="0"/>
              <a:t>17.01.19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16D93-EC49-4FDE-B9B9-1AE0C95453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94547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F9BFD-0104-4712-8263-249B4D5AE21D}" type="datetimeFigureOut">
              <a:rPr lang="cs-CZ" smtClean="0"/>
              <a:t>17.01.19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16D93-EC49-4FDE-B9B9-1AE0C95453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61257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F9BFD-0104-4712-8263-249B4D5AE21D}" type="datetimeFigureOut">
              <a:rPr lang="cs-CZ" smtClean="0"/>
              <a:t>17.01.19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16D93-EC49-4FDE-B9B9-1AE0C95453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45515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F9BFD-0104-4712-8263-249B4D5AE21D}" type="datetimeFigureOut">
              <a:rPr lang="cs-CZ" smtClean="0"/>
              <a:t>17.01.19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16D93-EC49-4FDE-B9B9-1AE0C95453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15754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F9BFD-0104-4712-8263-249B4D5AE21D}" type="datetimeFigureOut">
              <a:rPr lang="cs-CZ" smtClean="0"/>
              <a:t>17.01.19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16D93-EC49-4FDE-B9B9-1AE0C95453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1724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F9BFD-0104-4712-8263-249B4D5AE21D}" type="datetimeFigureOut">
              <a:rPr lang="cs-CZ" smtClean="0"/>
              <a:t>17.01.19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16D93-EC49-4FDE-B9B9-1AE0C95453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88818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F9BFD-0104-4712-8263-249B4D5AE21D}" type="datetimeFigureOut">
              <a:rPr lang="cs-CZ" smtClean="0"/>
              <a:t>17.01.19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16D93-EC49-4FDE-B9B9-1AE0C95453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28222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F9BFD-0104-4712-8263-249B4D5AE21D}" type="datetimeFigureOut">
              <a:rPr lang="cs-CZ" smtClean="0"/>
              <a:t>17.01.19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16D93-EC49-4FDE-B9B9-1AE0C95453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68263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F9BFD-0104-4712-8263-249B4D5AE21D}" type="datetimeFigureOut">
              <a:rPr lang="cs-CZ" smtClean="0"/>
              <a:t>17.01.19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16D93-EC49-4FDE-B9B9-1AE0C95453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84282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F9BFD-0104-4712-8263-249B4D5AE21D}" type="datetimeFigureOut">
              <a:rPr lang="cs-CZ" smtClean="0"/>
              <a:t>17.01.19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16D93-EC49-4FDE-B9B9-1AE0C95453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48537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F9BFD-0104-4712-8263-249B4D5AE21D}" type="datetimeFigureOut">
              <a:rPr lang="cs-CZ" smtClean="0"/>
              <a:t>17.01.19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16D93-EC49-4FDE-B9B9-1AE0C95453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58563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F9BFD-0104-4712-8263-249B4D5AE21D}" type="datetimeFigureOut">
              <a:rPr lang="cs-CZ" smtClean="0"/>
              <a:t>17.01.19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16D93-EC49-4FDE-B9B9-1AE0C95453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39826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F9BFD-0104-4712-8263-249B4D5AE21D}" type="datetimeFigureOut">
              <a:rPr lang="cs-CZ" smtClean="0"/>
              <a:t>17.01.19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16D93-EC49-4FDE-B9B9-1AE0C95453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11898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F9BFD-0104-4712-8263-249B4D5AE21D}" type="datetimeFigureOut">
              <a:rPr lang="cs-CZ" smtClean="0"/>
              <a:t>17.01.19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16D93-EC49-4FDE-B9B9-1AE0C95453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96579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F9BFD-0104-4712-8263-249B4D5AE21D}" type="datetimeFigureOut">
              <a:rPr lang="cs-CZ" smtClean="0"/>
              <a:t>17.01.19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16D93-EC49-4FDE-B9B9-1AE0C95453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7554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F9BFD-0104-4712-8263-249B4D5AE21D}" type="datetimeFigureOut">
              <a:rPr lang="cs-CZ" smtClean="0"/>
              <a:t>17.01.19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16D93-EC49-4FDE-B9B9-1AE0C95453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5050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F9BFD-0104-4712-8263-249B4D5AE21D}" type="datetimeFigureOut">
              <a:rPr lang="cs-CZ" smtClean="0"/>
              <a:t>17.01.19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16D93-EC49-4FDE-B9B9-1AE0C95453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331766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F9BFD-0104-4712-8263-249B4D5AE21D}" type="datetimeFigureOut">
              <a:rPr lang="cs-CZ" smtClean="0"/>
              <a:t>17.01.19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16D93-EC49-4FDE-B9B9-1AE0C95453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67218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F9BFD-0104-4712-8263-249B4D5AE21D}" type="datetimeFigureOut">
              <a:rPr lang="cs-CZ" smtClean="0"/>
              <a:t>17.01.19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16D93-EC49-4FDE-B9B9-1AE0C95453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34567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F9BFD-0104-4712-8263-249B4D5AE21D}" type="datetimeFigureOut">
              <a:rPr lang="cs-CZ" smtClean="0"/>
              <a:t>17.01.19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16D93-EC49-4FDE-B9B9-1AE0C95453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64086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F9BFD-0104-4712-8263-249B4D5AE21D}" type="datetimeFigureOut">
              <a:rPr lang="cs-CZ" smtClean="0"/>
              <a:t>17.01.19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16D93-EC49-4FDE-B9B9-1AE0C95453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97688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F9BFD-0104-4712-8263-249B4D5AE21D}" type="datetimeFigureOut">
              <a:rPr lang="cs-CZ" smtClean="0"/>
              <a:t>17.01.19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16D93-EC49-4FDE-B9B9-1AE0C95453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03830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F9BFD-0104-4712-8263-249B4D5AE21D}" type="datetimeFigureOut">
              <a:rPr lang="cs-CZ" smtClean="0"/>
              <a:t>17.01.19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16D93-EC49-4FDE-B9B9-1AE0C95453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95534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F9BFD-0104-4712-8263-249B4D5AE21D}" type="datetimeFigureOut">
              <a:rPr lang="cs-CZ" smtClean="0"/>
              <a:t>17.01.19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16D93-EC49-4FDE-B9B9-1AE0C95453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640796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F9BFD-0104-4712-8263-249B4D5AE21D}" type="datetimeFigureOut">
              <a:rPr lang="cs-CZ" smtClean="0"/>
              <a:t>17.01.19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16D93-EC49-4FDE-B9B9-1AE0C95453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96790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F9BFD-0104-4712-8263-249B4D5AE21D}" type="datetimeFigureOut">
              <a:rPr lang="cs-CZ" smtClean="0"/>
              <a:t>17.01.19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16D93-EC49-4FDE-B9B9-1AE0C95453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52213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5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5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F9BFD-0104-4712-8263-249B4D5AE21D}" type="datetimeFigureOut">
              <a:rPr lang="cs-CZ" smtClean="0"/>
              <a:t>17.01.19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16D93-EC49-4FDE-B9B9-1AE0C95453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6217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F9BFD-0104-4712-8263-249B4D5AE21D}" type="datetimeFigureOut">
              <a:rPr lang="cs-CZ" smtClean="0"/>
              <a:t>17.01.19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16D93-EC49-4FDE-B9B9-1AE0C95453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168548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F9BFD-0104-4712-8263-249B4D5AE21D}" type="datetimeFigureOut">
              <a:rPr lang="cs-CZ" smtClean="0"/>
              <a:t>17.01.19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16D93-EC49-4FDE-B9B9-1AE0C95453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74354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F9BFD-0104-4712-8263-249B4D5AE21D}" type="datetimeFigureOut">
              <a:rPr lang="cs-CZ" smtClean="0"/>
              <a:t>17.01.19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16D93-EC49-4FDE-B9B9-1AE0C95453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633580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F9BFD-0104-4712-8263-249B4D5AE21D}" type="datetimeFigureOut">
              <a:rPr lang="cs-CZ" smtClean="0"/>
              <a:t>17.01.19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16D93-EC49-4FDE-B9B9-1AE0C95453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78225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F9BFD-0104-4712-8263-249B4D5AE21D}" type="datetimeFigureOut">
              <a:rPr lang="cs-CZ" smtClean="0"/>
              <a:t>17.01.19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16D93-EC49-4FDE-B9B9-1AE0C95453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76215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F9BFD-0104-4712-8263-249B4D5AE21D}" type="datetimeFigureOut">
              <a:rPr lang="cs-CZ" smtClean="0"/>
              <a:t>17.01.19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16D93-EC49-4FDE-B9B9-1AE0C95453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09682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7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7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F9BFD-0104-4712-8263-249B4D5AE21D}" type="datetimeFigureOut">
              <a:rPr lang="cs-CZ" smtClean="0"/>
              <a:t>17.01.19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16D93-EC49-4FDE-B9B9-1AE0C95453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820009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4226F5-2EA2-D74D-A18B-50B18A5DCB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7C9435D-E0E7-3A4F-8802-670A73E7D0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A250A71-9452-644E-9017-0416C61E4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97E42-6AEC-BE46-826E-113A27A72C2F}" type="datetimeFigureOut">
              <a:rPr lang="cs-CZ" smtClean="0"/>
              <a:t>17.01.19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CF813EF-06E8-AF42-8700-5D7F52DCB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B82BB1C-8D17-D24D-96EF-52647703D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5128A-5A73-B64A-885C-E254DF5D75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651804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8D2FA1-43D9-F14F-96E1-6142ACE1F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A5321E3-CC01-A64A-80E7-68FF054E33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50C84D2-CA85-114A-AEFE-E71D63CF6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97E42-6AEC-BE46-826E-113A27A72C2F}" type="datetimeFigureOut">
              <a:rPr lang="cs-CZ" smtClean="0"/>
              <a:t>17.01.19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1D9A922-E6E1-AB4F-90ED-EB833EDD8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9E9CF91-A064-3F45-A7A1-5776BEEC6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5128A-5A73-B64A-885C-E254DF5D75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347650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E45919-504D-4141-A526-877D367D0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296BAFE9-F7A8-1A41-A690-AE29035039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57372A0-C9C4-494E-BB2A-A4B328A59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97E42-6AEC-BE46-826E-113A27A72C2F}" type="datetimeFigureOut">
              <a:rPr lang="cs-CZ" smtClean="0"/>
              <a:t>17.01.19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E7D2348-C577-644E-B8C3-4FF371DF5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336466F-5A1A-F74A-8A6D-D32ABD04B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5128A-5A73-B64A-885C-E254DF5D75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5114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153D8C-60B5-684C-9B7D-0FEC301DD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1C4A03B-B22C-D248-958A-59E85C63E8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51EDF96C-9E9F-9340-8F80-CECAA3742F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4734932-44AF-6842-9855-89E5005D4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97E42-6AEC-BE46-826E-113A27A72C2F}" type="datetimeFigureOut">
              <a:rPr lang="cs-CZ" smtClean="0"/>
              <a:t>17.01.19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AECD65D-D354-5D4A-B612-209596FC2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DFD4746-53AF-2E49-88CF-9C4C554E3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5128A-5A73-B64A-885C-E254DF5D75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1248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F9BFD-0104-4712-8263-249B4D5AE21D}" type="datetimeFigureOut">
              <a:rPr lang="cs-CZ" smtClean="0"/>
              <a:t>17.01.19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16D93-EC49-4FDE-B9B9-1AE0C95453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494710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8140E2-7CAC-0941-A87F-63E7982C7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AADF2FC8-595E-3842-A3E4-25FE525A99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7105E8DA-7187-B04E-8D3A-30F99023BF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24C0AEAF-544F-8644-AF9B-95722F4EFA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A95DFE5E-23D2-AE40-A539-304AA01BEF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CDE22408-FFB6-1F4E-A21C-5CD0A1F6C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97E42-6AEC-BE46-826E-113A27A72C2F}" type="datetimeFigureOut">
              <a:rPr lang="cs-CZ" smtClean="0"/>
              <a:t>17.01.19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6165694B-65C4-1E46-8CD1-F2A7A6FED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DCC0E1B-FBDE-7341-8C7A-58BFEA88F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5128A-5A73-B64A-885C-E254DF5D75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08335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C59A95-6977-FE43-8B26-00F6AFA76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27B5E108-9F52-CA4C-A05A-DF7C4CEA4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97E42-6AEC-BE46-826E-113A27A72C2F}" type="datetimeFigureOut">
              <a:rPr lang="cs-CZ" smtClean="0"/>
              <a:t>17.01.19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CDFDDE8-80E3-5D45-B5E3-FE520DDF5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2C2B64E-852A-8045-9CF3-1DBE7DE58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5128A-5A73-B64A-885C-E254DF5D75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068763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A551C8F9-5750-B544-9D4A-8251E9EE2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97E42-6AEC-BE46-826E-113A27A72C2F}" type="datetimeFigureOut">
              <a:rPr lang="cs-CZ" smtClean="0"/>
              <a:t>17.01.19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717632CA-9AE8-4C40-BE26-AA1BF7D33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BE2E976-2B9B-2248-9F04-1707D6243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5128A-5A73-B64A-885C-E254DF5D75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305984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D30BE1-49A0-D24E-94BA-27639E104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EB87820-3DD5-8E47-8276-93916A6F65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C95594B5-DF53-AB46-BFFE-31684DD0F0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1DD3B2A-0B0C-D740-AC85-3D24C478B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97E42-6AEC-BE46-826E-113A27A72C2F}" type="datetimeFigureOut">
              <a:rPr lang="cs-CZ" smtClean="0"/>
              <a:t>17.01.19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23A0BEA-BC9A-E546-95E1-F91C8961C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6A4DDFA-EB10-1C42-9F0D-688559E8B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5128A-5A73-B64A-885C-E254DF5D75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909828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BBE644-FECE-8140-9246-9844EE1A2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A8C3A967-7150-774F-A09A-F064ABDD5B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CA957081-609D-1845-A94F-F341EF86C5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3ED1EA2-072F-774B-98D6-D64756408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97E42-6AEC-BE46-826E-113A27A72C2F}" type="datetimeFigureOut">
              <a:rPr lang="cs-CZ" smtClean="0"/>
              <a:t>17.01.19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36BE2B8-081D-AA46-92E8-CE7D5D06F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266AE56-7713-3045-9785-DF734859C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5128A-5A73-B64A-885C-E254DF5D75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990864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29867B-E38C-934A-9456-BEEA41651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AED5B0F-84D0-3A4E-924C-53BAC410D4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1DDA388-7B65-0D44-B95E-23D93B58D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97E42-6AEC-BE46-826E-113A27A72C2F}" type="datetimeFigureOut">
              <a:rPr lang="cs-CZ" smtClean="0"/>
              <a:t>17.01.19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CA1701F-C5F6-844F-92A0-1A3BD1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E84BDBC-4878-644B-B540-D66959C55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5128A-5A73-B64A-885C-E254DF5D75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335126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E9BC9E58-4C3B-AD4F-A85D-2737A762A5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C538F70-465A-1140-85D7-87D0D84376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5947767-CB22-834D-BAC5-4F1A38654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97E42-6AEC-BE46-826E-113A27A72C2F}" type="datetimeFigureOut">
              <a:rPr lang="cs-CZ" smtClean="0"/>
              <a:t>17.01.19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BE986DA-910A-8342-B219-F6F50B47A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814C0EE-208A-C24E-93C8-768F52F55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5128A-5A73-B64A-885C-E254DF5D75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131439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B6CC9-67B8-4191-A008-48E12BFBC9DB}" type="datetimeFigureOut">
              <a:rPr lang="cs-CZ" smtClean="0"/>
              <a:pPr/>
              <a:t>17.01.19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C6F37-FAA8-4F95-A217-70BC2CC017A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283260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B6CC9-67B8-4191-A008-48E12BFBC9DB}" type="datetimeFigureOut">
              <a:rPr lang="cs-CZ" smtClean="0"/>
              <a:pPr/>
              <a:t>17.01.19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C6F37-FAA8-4F95-A217-70BC2CC017A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199626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B6CC9-67B8-4191-A008-48E12BFBC9DB}" type="datetimeFigureOut">
              <a:rPr lang="cs-CZ" smtClean="0"/>
              <a:pPr/>
              <a:t>17.01.19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C6F37-FAA8-4F95-A217-70BC2CC017A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17491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F9BFD-0104-4712-8263-249B4D5AE21D}" type="datetimeFigureOut">
              <a:rPr lang="cs-CZ" smtClean="0"/>
              <a:t>17.01.19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16D93-EC49-4FDE-B9B9-1AE0C95453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761804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B6CC9-67B8-4191-A008-48E12BFBC9DB}" type="datetimeFigureOut">
              <a:rPr lang="cs-CZ" smtClean="0"/>
              <a:pPr/>
              <a:t>17.01.19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C6F37-FAA8-4F95-A217-70BC2CC017A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178330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B6CC9-67B8-4191-A008-48E12BFBC9DB}" type="datetimeFigureOut">
              <a:rPr lang="cs-CZ" smtClean="0"/>
              <a:pPr/>
              <a:t>17.01.19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C6F37-FAA8-4F95-A217-70BC2CC017A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543507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B6CC9-67B8-4191-A008-48E12BFBC9DB}" type="datetimeFigureOut">
              <a:rPr lang="cs-CZ" smtClean="0"/>
              <a:pPr/>
              <a:t>17.01.19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C6F37-FAA8-4F95-A217-70BC2CC017A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380445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B6CC9-67B8-4191-A008-48E12BFBC9DB}" type="datetimeFigureOut">
              <a:rPr lang="cs-CZ" smtClean="0"/>
              <a:pPr/>
              <a:t>17.01.19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C6F37-FAA8-4F95-A217-70BC2CC017A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704136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B6CC9-67B8-4191-A008-48E12BFBC9DB}" type="datetimeFigureOut">
              <a:rPr lang="cs-CZ" smtClean="0"/>
              <a:pPr/>
              <a:t>17.01.19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C6F37-FAA8-4F95-A217-70BC2CC017A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779603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B6CC9-67B8-4191-A008-48E12BFBC9DB}" type="datetimeFigureOut">
              <a:rPr lang="cs-CZ" smtClean="0"/>
              <a:pPr/>
              <a:t>17.01.19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C6F37-FAA8-4F95-A217-70BC2CC017A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475806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B6CC9-67B8-4191-A008-48E12BFBC9DB}" type="datetimeFigureOut">
              <a:rPr lang="cs-CZ" smtClean="0"/>
              <a:pPr/>
              <a:t>17.01.19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C6F37-FAA8-4F95-A217-70BC2CC017A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99388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B6CC9-67B8-4191-A008-48E12BFBC9DB}" type="datetimeFigureOut">
              <a:rPr lang="cs-CZ" smtClean="0"/>
              <a:pPr/>
              <a:t>17.01.19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C6F37-FAA8-4F95-A217-70BC2CC017A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319180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F9BFD-0104-4712-8263-249B4D5AE21D}" type="datetimeFigureOut">
              <a:rPr lang="cs-CZ" smtClean="0"/>
              <a:t>17.01.19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16D93-EC49-4FDE-B9B9-1AE0C95453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051049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F9BFD-0104-4712-8263-249B4D5AE21D}" type="datetimeFigureOut">
              <a:rPr lang="cs-CZ" smtClean="0"/>
              <a:t>17.01.19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16D93-EC49-4FDE-B9B9-1AE0C95453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8596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F9BFD-0104-4712-8263-249B4D5AE21D}" type="datetimeFigureOut">
              <a:rPr lang="cs-CZ" smtClean="0"/>
              <a:t>17.01.19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16D93-EC49-4FDE-B9B9-1AE0C95453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984441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F9BFD-0104-4712-8263-249B4D5AE21D}" type="datetimeFigureOut">
              <a:rPr lang="cs-CZ" smtClean="0"/>
              <a:t>17.01.19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16D93-EC49-4FDE-B9B9-1AE0C95453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254016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4"/>
            <a:ext cx="5384800" cy="339407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4"/>
            <a:ext cx="5384800" cy="339407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F9BFD-0104-4712-8263-249B4D5AE21D}" type="datetimeFigureOut">
              <a:rPr lang="cs-CZ" smtClean="0"/>
              <a:t>17.01.19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16D93-EC49-4FDE-B9B9-1AE0C95453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553711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6"/>
            <a:ext cx="5386917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6"/>
            <a:ext cx="5389033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F9BFD-0104-4712-8263-249B4D5AE21D}" type="datetimeFigureOut">
              <a:rPr lang="cs-CZ" smtClean="0"/>
              <a:t>17.01.19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16D93-EC49-4FDE-B9B9-1AE0C95453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562167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F9BFD-0104-4712-8263-249B4D5AE21D}" type="datetimeFigureOut">
              <a:rPr lang="cs-CZ" smtClean="0"/>
              <a:t>17.01.19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16D93-EC49-4FDE-B9B9-1AE0C95453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317682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F9BFD-0104-4712-8263-249B4D5AE21D}" type="datetimeFigureOut">
              <a:rPr lang="cs-CZ" smtClean="0"/>
              <a:t>17.01.19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16D93-EC49-4FDE-B9B9-1AE0C95453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249069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2"/>
            <a:ext cx="4011084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F9BFD-0104-4712-8263-249B4D5AE21D}" type="datetimeFigureOut">
              <a:rPr lang="cs-CZ" smtClean="0"/>
              <a:t>17.01.19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16D93-EC49-4FDE-B9B9-1AE0C95453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40995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3"/>
            <a:ext cx="73152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F9BFD-0104-4712-8263-249B4D5AE21D}" type="datetimeFigureOut">
              <a:rPr lang="cs-CZ" smtClean="0"/>
              <a:t>17.01.19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16D93-EC49-4FDE-B9B9-1AE0C95453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769352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F9BFD-0104-4712-8263-249B4D5AE21D}" type="datetimeFigureOut">
              <a:rPr lang="cs-CZ" smtClean="0"/>
              <a:t>17.01.19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16D93-EC49-4FDE-B9B9-1AE0C95453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413378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8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8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F9BFD-0104-4712-8263-249B4D5AE21D}" type="datetimeFigureOut">
              <a:rPr lang="cs-CZ" smtClean="0"/>
              <a:t>17.01.19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16D93-EC49-4FDE-B9B9-1AE0C95453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7817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F9BFD-0104-4712-8263-249B4D5AE21D}" type="datetimeFigureOut">
              <a:rPr lang="cs-CZ" smtClean="0"/>
              <a:t>17.01.19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16D93-EC49-4FDE-B9B9-1AE0C95453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1898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0F9BFD-0104-4712-8263-249B4D5AE21D}" type="datetimeFigureOut">
              <a:rPr lang="cs-CZ" smtClean="0"/>
              <a:t>17.01.19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116D93-EC49-4FDE-B9B9-1AE0C95453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6403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0F9BFD-0104-4712-8263-249B4D5AE21D}" type="datetimeFigureOut">
              <a:rPr lang="cs-CZ" smtClean="0"/>
              <a:t>17.01.19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116D93-EC49-4FDE-B9B9-1AE0C95453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6912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0F9BFD-0104-4712-8263-249B4D5AE21D}" type="datetimeFigureOut">
              <a:rPr lang="cs-CZ" smtClean="0"/>
              <a:t>17.01.19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116D93-EC49-4FDE-B9B9-1AE0C95453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4945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0F9BFD-0104-4712-8263-249B4D5AE21D}" type="datetimeFigureOut">
              <a:rPr lang="cs-CZ" smtClean="0"/>
              <a:t>17.01.19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116D93-EC49-4FDE-B9B9-1AE0C95453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4020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0F9BFD-0104-4712-8263-249B4D5AE21D}" type="datetimeFigureOut">
              <a:rPr lang="cs-CZ" smtClean="0"/>
              <a:t>17.01.19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116D93-EC49-4FDE-B9B9-1AE0C95453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0860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9F4B7F5F-EB1B-EF41-AA1F-91586C117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F9AA65B4-20B0-CE43-AE1A-42EB74EF58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093DAE6-2CB3-0947-8F37-43E79FD572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097E42-6AEC-BE46-826E-113A27A72C2F}" type="datetimeFigureOut">
              <a:rPr lang="cs-CZ" smtClean="0"/>
              <a:t>17.01.19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6E4464D-DCCD-FF44-A3C3-D239BFD0AE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6EAC73D-8F6F-084B-AC87-07940E091D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65128A-5A73-B64A-885C-E254DF5D75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6414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B6CC9-67B8-4191-A008-48E12BFBC9DB}" type="datetimeFigureOut">
              <a:rPr lang="cs-CZ" smtClean="0"/>
              <a:pPr/>
              <a:t>17.01.19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6C6F37-FAA8-4F95-A217-70BC2CC017A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24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0F9BFD-0104-4712-8263-249B4D5AE21D}" type="datetimeFigureOut">
              <a:rPr lang="cs-CZ" smtClean="0"/>
              <a:t>17.01.19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116D93-EC49-4FDE-B9B9-1AE0C95453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0502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1.xml"/><Relationship Id="rId4" Type="http://schemas.openxmlformats.org/officeDocument/2006/relationships/chart" Target="../charts/char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3.xml"/><Relationship Id="rId4" Type="http://schemas.openxmlformats.org/officeDocument/2006/relationships/chart" Target="../charts/char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7.xml"/><Relationship Id="rId4" Type="http://schemas.openxmlformats.org/officeDocument/2006/relationships/chart" Target="../charts/char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4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4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okej.cz/hrac/4134193" TargetMode="External"/><Relationship Id="rId2" Type="http://schemas.openxmlformats.org/officeDocument/2006/relationships/hyperlink" Target="http://www.hokej.cz/hrac/18979" TargetMode="Externa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7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liiga.fi/en/pelaajat/29937154/ylonen-jesse" TargetMode="External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5.xml"/><Relationship Id="rId6" Type="http://schemas.openxmlformats.org/officeDocument/2006/relationships/hyperlink" Target="https://liiga.fi/en/pelaajat/29859533/puustinen-valtteri" TargetMode="External"/><Relationship Id="rId5" Type="http://schemas.openxmlformats.org/officeDocument/2006/relationships/hyperlink" Target="https://liiga.fi/en/pelaajat/30682391/nyman-linus" TargetMode="External"/><Relationship Id="rId4" Type="http://schemas.openxmlformats.org/officeDocument/2006/relationships/hyperlink" Target="https://liiga.fi/en/pelaajat/31165561/kivenmaki-otto" TargetMode="External"/></Relationships>
</file>

<file path=ppt/slides/_rels/slide32.xml.rels><?xml version="1.0" encoding="UTF-8" standalone="yes"?>
<Relationships xmlns="http://schemas.openxmlformats.org/package/2006/relationships"><Relationship Id="rId13" Type="http://schemas.openxmlformats.org/officeDocument/2006/relationships/hyperlink" Target="https://www.shl.se/lag/fe02-fe02mf1FN" TargetMode="External"/><Relationship Id="rId18" Type="http://schemas.openxmlformats.org/officeDocument/2006/relationships/hyperlink" Target="https://www.shl.se/lag/fe02-fe02mf1FN__vaxjo-lakers/qTM-1FXxo3PN5__dominik-bokk" TargetMode="External"/><Relationship Id="rId26" Type="http://schemas.openxmlformats.org/officeDocument/2006/relationships/hyperlink" Target="https://www.shl.se/lag/1a71-1a71gTHKh__lulea-hockey/qRh-8w0YaSEgm__nils-lundkvist" TargetMode="External"/><Relationship Id="rId3" Type="http://schemas.openxmlformats.org/officeDocument/2006/relationships/hyperlink" Target="https://www.shl.se/lag/31d1-31d1NbSlR__timra-ik/qRm-1z508Ac2R__jacob-olofsson" TargetMode="External"/><Relationship Id="rId21" Type="http://schemas.openxmlformats.org/officeDocument/2006/relationships/hyperlink" Target="https://www.shl.se/lag/41c4-41c4BiYZU__linkoping-hc/qTP-hOMPXxP0__olle-lycksell" TargetMode="External"/><Relationship Id="rId7" Type="http://schemas.openxmlformats.org/officeDocument/2006/relationships/hyperlink" Target="https://www.shl.se/lag/ee93-ee93uy4oW__rogle-bk/qTL-2RaryAoLs__lucas-elvenes" TargetMode="External"/><Relationship Id="rId12" Type="http://schemas.openxmlformats.org/officeDocument/2006/relationships/hyperlink" Target="https://www.shl.se/lag/fe02-fe02mf1FN__vaxjo-lakers/qTK-4a8Y9mMrn__pontus-holmberg" TargetMode="External"/><Relationship Id="rId17" Type="http://schemas.openxmlformats.org/officeDocument/2006/relationships/hyperlink" Target="https://www.shl.se/lag/087a-087aTQv9u" TargetMode="External"/><Relationship Id="rId25" Type="http://schemas.openxmlformats.org/officeDocument/2006/relationships/hyperlink" Target="https://www.shl.se/lag/fe02-fe02mf1FN__vaxjo-lakers/qRk-yFJPkrSR__jonas-rondbjerg" TargetMode="External"/><Relationship Id="rId3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6" Type="http://schemas.openxmlformats.org/officeDocument/2006/relationships/hyperlink" Target="https://www.shl.se/lag/087a-087aTQv9u__frolunda-hc/qQ9-94dduDGo5__samuel-fagemo" TargetMode="External"/><Relationship Id="rId20" Type="http://schemas.openxmlformats.org/officeDocument/2006/relationships/hyperlink" Target="https://www.shl.se/lag/2459-2459QTs1f" TargetMode="External"/><Relationship Id="rId29" Type="http://schemas.openxmlformats.org/officeDocument/2006/relationships/hyperlink" Target="https://www.shl.se/lag/50e6-50e6DYeWM__skelleftea-aik/qRh-ztnUnt6R__jonatan-berggren" TargetMode="External"/><Relationship Id="rId1" Type="http://schemas.openxmlformats.org/officeDocument/2006/relationships/slideLayout" Target="../slideLayouts/slideLayout45.xml"/><Relationship Id="rId6" Type="http://schemas.openxmlformats.org/officeDocument/2006/relationships/hyperlink" Target="https://www.shl.se/lag/1ab8-1ab8bfj7N" TargetMode="External"/><Relationship Id="rId11" Type="http://schemas.openxmlformats.org/officeDocument/2006/relationships/hyperlink" Target="https://www.shl.se/lag/41c4-41c4BiYZU" TargetMode="External"/><Relationship Id="rId24" Type="http://schemas.openxmlformats.org/officeDocument/2006/relationships/hyperlink" Target="https://www.shl.se/lag/ee93-ee93uy4oW__rogle-bk/qRn-88mMKE5EK__nils-hoglander" TargetMode="External"/><Relationship Id="rId32" Type="http://schemas.openxmlformats.org/officeDocument/2006/relationships/hyperlink" Target="https://www.shl.se/lag/752c-752c12zB7Z" TargetMode="External"/><Relationship Id="rId5" Type="http://schemas.openxmlformats.org/officeDocument/2006/relationships/hyperlink" Target="https://www.shl.se/lag/1ab8-1ab8bfj7N__brynas-if/qRh-33eGMNuAX__victor-soderstrom" TargetMode="External"/><Relationship Id="rId15" Type="http://schemas.openxmlformats.org/officeDocument/2006/relationships/hyperlink" Target="https://www.shl.se/lag/3db0-3db09jXTE__hv71/qRk-3DKkJPeUJ__david-gustafsson" TargetMode="External"/><Relationship Id="rId23" Type="http://schemas.openxmlformats.org/officeDocument/2006/relationships/hyperlink" Target="https://www.shl.se/lag/8e6f-8e6fUXJvi" TargetMode="External"/><Relationship Id="rId28" Type="http://schemas.openxmlformats.org/officeDocument/2006/relationships/hyperlink" Target="https://www.shl.se/lag/087a-087aTQv9u__frolunda-hc/qQ9-165f65i8V__filip-westerlund" TargetMode="External"/><Relationship Id="rId10" Type="http://schemas.openxmlformats.org/officeDocument/2006/relationships/hyperlink" Target="https://www.shl.se/lag/41c4-41c4BiYZU__linkoping-hc/qQ9-8a56jd1pd__johan-sodergran" TargetMode="External"/><Relationship Id="rId19" Type="http://schemas.openxmlformats.org/officeDocument/2006/relationships/hyperlink" Target="https://www.shl.se/lag/2459-2459QTs1f__djurgarden-hockey/qRm-7DyFIL7kE__emil-bemstrom" TargetMode="External"/><Relationship Id="rId31" Type="http://schemas.openxmlformats.org/officeDocument/2006/relationships/hyperlink" Target="https://www.shl.se/lag/752c-752c12zB7Z__farjestad-bk/qRh-1LnW13Nr2u__fabian-zetterlund" TargetMode="External"/><Relationship Id="rId4" Type="http://schemas.openxmlformats.org/officeDocument/2006/relationships/hyperlink" Target="https://www.shl.se/lag/31d1-31d1NbSlR" TargetMode="External"/><Relationship Id="rId9" Type="http://schemas.openxmlformats.org/officeDocument/2006/relationships/hyperlink" Target="https://www.shl.se/lag/31d1-31d1NbSlR__timra-ik/qRm-1ykhbTRK4__filip-hallander" TargetMode="External"/><Relationship Id="rId14" Type="http://schemas.openxmlformats.org/officeDocument/2006/relationships/hyperlink" Target="https://www.shl.se/lag/41c4-41c4BiYZU__linkoping-hc/qRm-7a8Qzi47g__adam-ginning" TargetMode="External"/><Relationship Id="rId22" Type="http://schemas.openxmlformats.org/officeDocument/2006/relationships/hyperlink" Target="https://www.shl.se/lag/8e6f-8e6fUXJvi__malmo-redhawks/qRh-1LnXhaOV2__marcus-sylvegard" TargetMode="External"/><Relationship Id="rId27" Type="http://schemas.openxmlformats.org/officeDocument/2006/relationships/hyperlink" Target="https://www.shl.se/lag/1a71-1a71gTHKh" TargetMode="External"/><Relationship Id="rId30" Type="http://schemas.openxmlformats.org/officeDocument/2006/relationships/hyperlink" Target="https://www.shl.se/lag/50e6-50e6DYeWM" TargetMode="External"/><Relationship Id="rId8" Type="http://schemas.openxmlformats.org/officeDocument/2006/relationships/hyperlink" Target="https://www.shl.se/lag/ee93-ee93uy4oW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.jp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3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3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3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3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3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3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5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5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68.xml"/><Relationship Id="rId4" Type="http://schemas.openxmlformats.org/officeDocument/2006/relationships/chart" Target="../charts/chart2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6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7.xml"/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68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5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4.jpe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4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693988"/>
            <a:ext cx="10363200" cy="1470025"/>
          </a:xfrm>
        </p:spPr>
        <p:txBody>
          <a:bodyPr>
            <a:noAutofit/>
          </a:bodyPr>
          <a:lstStyle/>
          <a:p>
            <a:r>
              <a:rPr lang="cs-CZ" sz="8666" b="1" dirty="0">
                <a:solidFill>
                  <a:schemeClr val="bg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Hokejové fórum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967542" y="4773150"/>
            <a:ext cx="8256917" cy="1470025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cs-CZ" sz="3200" i="1" dirty="0">
                <a:solidFill>
                  <a:prstClr val="white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Tomáš Král</a:t>
            </a:r>
          </a:p>
        </p:txBody>
      </p:sp>
    </p:spTree>
    <p:extLst>
      <p:ext uri="{BB962C8B-B14F-4D97-AF65-F5344CB8AC3E}">
        <p14:creationId xmlns:p14="http://schemas.microsoft.com/office/powerpoint/2010/main" val="9565352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6421" y="3285567"/>
            <a:ext cx="7581867" cy="2208244"/>
          </a:xfrm>
        </p:spPr>
        <p:txBody>
          <a:bodyPr>
            <a:noAutofit/>
          </a:bodyPr>
          <a:lstStyle/>
          <a:p>
            <a:pPr algn="l">
              <a:lnSpc>
                <a:spcPts val="6667"/>
              </a:lnSpc>
              <a:spcBef>
                <a:spcPts val="0"/>
              </a:spcBef>
            </a:pPr>
            <a:r>
              <a:rPr lang="cs-CZ" sz="6000" b="1" dirty="0">
                <a:solidFill>
                  <a:schemeClr val="bg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Nejvýznamnější rozvojové projekty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052633" y="2399069"/>
            <a:ext cx="5469632" cy="122195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219170">
              <a:lnSpc>
                <a:spcPts val="6667"/>
              </a:lnSpc>
              <a:spcBef>
                <a:spcPts val="0"/>
              </a:spcBef>
            </a:pPr>
            <a:r>
              <a:rPr lang="cs-CZ" sz="16000" b="1" dirty="0">
                <a:solidFill>
                  <a:srgbClr val="D511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2703007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365" y="45624"/>
            <a:ext cx="9787136" cy="1228277"/>
          </a:xfrm>
        </p:spPr>
        <p:txBody>
          <a:bodyPr>
            <a:noAutofit/>
          </a:bodyPr>
          <a:lstStyle/>
          <a:p>
            <a:pPr algn="l"/>
            <a:r>
              <a:rPr lang="cs-CZ" sz="3200" b="1" dirty="0">
                <a:solidFill>
                  <a:srgbClr val="001E62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AKADEMIE ČESKÉHO HOKEJE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10331" y="1124744"/>
            <a:ext cx="6449765" cy="5472608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>
              <a:lnSpc>
                <a:spcPct val="150000"/>
              </a:lnSpc>
              <a:spcAft>
                <a:spcPts val="1200"/>
              </a:spcAft>
              <a:buClr>
                <a:srgbClr val="C00000"/>
              </a:buClr>
            </a:pPr>
            <a:r>
              <a:rPr lang="cs-CZ" sz="2133" kern="1500" dirty="0">
                <a:solidFill>
                  <a:srgbClr val="001E62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Počet Akademií Českého hokeje vzrostl ze 6 v roce 2011 na 17 v roce 2019. Celková roční dotace se ze 4,8 </a:t>
            </a:r>
            <a:r>
              <a:rPr lang="cs-CZ" sz="2133" kern="1500" dirty="0" err="1">
                <a:solidFill>
                  <a:srgbClr val="001E62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mln</a:t>
            </a:r>
            <a:r>
              <a:rPr lang="cs-CZ" sz="2133" kern="1500" dirty="0">
                <a:solidFill>
                  <a:srgbClr val="001E62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. Kč zvýšila na 26,2 </a:t>
            </a:r>
            <a:r>
              <a:rPr lang="cs-CZ" sz="2133" kern="1500" dirty="0" err="1">
                <a:solidFill>
                  <a:srgbClr val="002060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m</a:t>
            </a:r>
            <a:r>
              <a:rPr lang="cs-CZ" sz="2133" kern="1500" dirty="0" err="1">
                <a:solidFill>
                  <a:srgbClr val="001E62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ln</a:t>
            </a:r>
            <a:r>
              <a:rPr lang="cs-CZ" sz="2133" kern="1500" dirty="0">
                <a:solidFill>
                  <a:srgbClr val="001E62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. Kč v roce 2018.</a:t>
            </a:r>
          </a:p>
          <a:p>
            <a:pPr algn="just" defTabSz="1219170">
              <a:lnSpc>
                <a:spcPct val="150000"/>
              </a:lnSpc>
              <a:spcAft>
                <a:spcPts val="1600"/>
              </a:spcAft>
              <a:buClr>
                <a:srgbClr val="C00000"/>
              </a:buClr>
            </a:pPr>
            <a:r>
              <a:rPr lang="cs-CZ" sz="2133" kern="1500" dirty="0">
                <a:solidFill>
                  <a:srgbClr val="001E62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Celkem jsme do rozvoje Akademií Českého hokeje investovali v letech 2011–2018 105,5 </a:t>
            </a:r>
            <a:r>
              <a:rPr lang="cs-CZ" sz="2133" kern="1500" dirty="0" err="1">
                <a:solidFill>
                  <a:srgbClr val="001E62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mln</a:t>
            </a:r>
            <a:r>
              <a:rPr lang="cs-CZ" sz="2133" kern="1500" dirty="0">
                <a:solidFill>
                  <a:srgbClr val="001E62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. Kč. </a:t>
            </a:r>
          </a:p>
          <a:p>
            <a:pPr algn="just" defTabSz="1219170">
              <a:lnSpc>
                <a:spcPct val="150000"/>
              </a:lnSpc>
              <a:spcAft>
                <a:spcPts val="1600"/>
              </a:spcAft>
              <a:buClr>
                <a:srgbClr val="C00000"/>
              </a:buClr>
            </a:pPr>
            <a:r>
              <a:rPr lang="cs-CZ" sz="2133" kern="1500" dirty="0">
                <a:solidFill>
                  <a:srgbClr val="001E62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Podrobnější informace k Akademiím ČH poskytnou vedoucí projektu Petr Haken a manažer Akademie U20 v Litoměřicích Miroslav Přerost.</a:t>
            </a:r>
          </a:p>
          <a:p>
            <a:pPr algn="just" defTabSz="1219170">
              <a:lnSpc>
                <a:spcPct val="120000"/>
              </a:lnSpc>
              <a:spcAft>
                <a:spcPts val="1600"/>
              </a:spcAft>
              <a:buClr>
                <a:srgbClr val="C00000"/>
              </a:buClr>
            </a:pPr>
            <a:r>
              <a:rPr lang="cs-CZ" sz="2133" kern="1500" dirty="0">
                <a:solidFill>
                  <a:srgbClr val="001E62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 </a:t>
            </a:r>
            <a:endParaRPr lang="cs-CZ" sz="1867" kern="1500" dirty="0">
              <a:solidFill>
                <a:srgbClr val="001E62"/>
              </a:solidFill>
              <a:latin typeface="Arial" panose="020B0604020202020204" pitchFamily="34" charset="0"/>
              <a:ea typeface="Open Sans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Graf 12"/>
          <p:cNvGraphicFramePr/>
          <p:nvPr>
            <p:extLst/>
          </p:nvPr>
        </p:nvGraphicFramePr>
        <p:xfrm>
          <a:off x="7632171" y="1404764"/>
          <a:ext cx="4224469" cy="23737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Graf 6"/>
          <p:cNvGraphicFramePr/>
          <p:nvPr>
            <p:extLst/>
          </p:nvPr>
        </p:nvGraphicFramePr>
        <p:xfrm>
          <a:off x="7632171" y="3909336"/>
          <a:ext cx="4272475" cy="24959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1459623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365" y="45624"/>
            <a:ext cx="9787136" cy="1228277"/>
          </a:xfrm>
        </p:spPr>
        <p:txBody>
          <a:bodyPr>
            <a:noAutofit/>
          </a:bodyPr>
          <a:lstStyle/>
          <a:p>
            <a:pPr algn="l"/>
            <a:r>
              <a:rPr lang="cs-CZ" sz="3200" b="1" dirty="0">
                <a:solidFill>
                  <a:srgbClr val="001E62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DALŠÍ ROZVOJOVÉ PROJEKTY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10331" y="1273901"/>
            <a:ext cx="6449765" cy="5323451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>
              <a:lnSpc>
                <a:spcPct val="150000"/>
              </a:lnSpc>
              <a:spcAft>
                <a:spcPts val="1200"/>
              </a:spcAft>
              <a:buClr>
                <a:srgbClr val="C00000"/>
              </a:buClr>
            </a:pPr>
            <a:r>
              <a:rPr lang="cs-CZ" sz="2133" kern="1500" dirty="0">
                <a:solidFill>
                  <a:srgbClr val="001E62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Projektem „Výchova talentované mládeže v krajích“ (VTM) prošlo v letech 2015–2018 cca 4 200 hráčů, kteří absolvovali přes 1 300 denních soustředění a 156 turnajů (až 52 turnajů a 400 srazů ročně).</a:t>
            </a:r>
          </a:p>
          <a:p>
            <a:pPr algn="just" defTabSz="1219170">
              <a:lnSpc>
                <a:spcPct val="150000"/>
              </a:lnSpc>
              <a:spcAft>
                <a:spcPts val="1200"/>
              </a:spcAft>
              <a:buClr>
                <a:srgbClr val="C00000"/>
              </a:buClr>
            </a:pPr>
            <a:r>
              <a:rPr lang="cs-CZ" sz="2133" kern="1500" dirty="0">
                <a:solidFill>
                  <a:srgbClr val="001E62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Projekt „Trenér žáků ČSLH“ bude letos rozšířen také na kluby TELH, I. ligy a hlavní město Prahu. Počet profesionálních trenérů mládeže, řízených a financovaných svazem, vzroste z 21 v roce 2015 na 130 v roce 2019, tj. šestkrát.</a:t>
            </a:r>
          </a:p>
        </p:txBody>
      </p:sp>
      <p:graphicFrame>
        <p:nvGraphicFramePr>
          <p:cNvPr id="7" name="Graf 6"/>
          <p:cNvGraphicFramePr/>
          <p:nvPr>
            <p:extLst/>
          </p:nvPr>
        </p:nvGraphicFramePr>
        <p:xfrm>
          <a:off x="7344139" y="1604797"/>
          <a:ext cx="4704523" cy="49925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3140556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365" y="-7523"/>
            <a:ext cx="9787136" cy="1228277"/>
          </a:xfrm>
        </p:spPr>
        <p:txBody>
          <a:bodyPr>
            <a:noAutofit/>
          </a:bodyPr>
          <a:lstStyle/>
          <a:p>
            <a:pPr algn="l"/>
            <a:r>
              <a:rPr lang="cs-CZ" sz="3200" b="1" dirty="0">
                <a:solidFill>
                  <a:srgbClr val="001E62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POJĎ HRÁT HOKEJ, TÝDNY HOKEJE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10331" y="740701"/>
            <a:ext cx="6449765" cy="5856651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>
              <a:lnSpc>
                <a:spcPct val="150000"/>
              </a:lnSpc>
              <a:spcAft>
                <a:spcPts val="1200"/>
              </a:spcAft>
              <a:buClr>
                <a:srgbClr val="C00000"/>
              </a:buClr>
            </a:pPr>
            <a:r>
              <a:rPr lang="cs-CZ" sz="2133" kern="1500" dirty="0">
                <a:solidFill>
                  <a:srgbClr val="001E62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Součástí projektu „Pojď hrát hokej“ jsou „Týdny hokeje“ a „Hokejová výstroj nejmenším“. Dvakrát ročně pořádané „Týdny hokeje“ přivedly na zimní stadióny téměř 20 000 dětí, hlavně ve věku 4–8 let.</a:t>
            </a:r>
          </a:p>
          <a:p>
            <a:pPr algn="just" defTabSz="1219170">
              <a:lnSpc>
                <a:spcPct val="150000"/>
              </a:lnSpc>
              <a:spcAft>
                <a:spcPts val="1600"/>
              </a:spcAft>
              <a:buClr>
                <a:srgbClr val="C00000"/>
              </a:buClr>
            </a:pPr>
            <a:r>
              <a:rPr lang="cs-CZ" sz="2133" kern="1500" dirty="0">
                <a:solidFill>
                  <a:srgbClr val="001E62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Počet klubů, které jsou příjemci bezplatné výstroje pro nejmenší hokejisty, vzrostl od roku 2010 z 92 na 152, roční objemy dodávek z 1,7 na 8,8 </a:t>
            </a:r>
            <a:r>
              <a:rPr lang="cs-CZ" sz="2133" kern="1500" dirty="0" err="1">
                <a:solidFill>
                  <a:srgbClr val="001E62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mln</a:t>
            </a:r>
            <a:r>
              <a:rPr lang="cs-CZ" sz="2133" kern="1500" dirty="0">
                <a:solidFill>
                  <a:srgbClr val="001E62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. Kč. Celkem jsme klubům rozeslali v období 2010–2018 zdarma výstroj za 81,6 </a:t>
            </a:r>
            <a:r>
              <a:rPr lang="cs-CZ" sz="2133" kern="1500" dirty="0" err="1">
                <a:solidFill>
                  <a:srgbClr val="001E62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mln</a:t>
            </a:r>
            <a:r>
              <a:rPr lang="cs-CZ" sz="2133" kern="1500" dirty="0">
                <a:solidFill>
                  <a:srgbClr val="001E62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. Kč. </a:t>
            </a:r>
          </a:p>
        </p:txBody>
      </p:sp>
      <p:graphicFrame>
        <p:nvGraphicFramePr>
          <p:cNvPr id="13" name="Graf 12"/>
          <p:cNvGraphicFramePr/>
          <p:nvPr>
            <p:extLst/>
          </p:nvPr>
        </p:nvGraphicFramePr>
        <p:xfrm>
          <a:off x="7248128" y="1404764"/>
          <a:ext cx="4608512" cy="23737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Graf 6"/>
          <p:cNvGraphicFramePr/>
          <p:nvPr>
            <p:extLst/>
          </p:nvPr>
        </p:nvGraphicFramePr>
        <p:xfrm>
          <a:off x="7344139" y="3861048"/>
          <a:ext cx="4656517" cy="24959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6855400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365" y="45624"/>
            <a:ext cx="9787136" cy="1228277"/>
          </a:xfrm>
        </p:spPr>
        <p:txBody>
          <a:bodyPr>
            <a:noAutofit/>
          </a:bodyPr>
          <a:lstStyle/>
          <a:p>
            <a:pPr algn="l"/>
            <a:r>
              <a:rPr lang="cs-CZ" sz="3200" b="1" dirty="0">
                <a:solidFill>
                  <a:srgbClr val="001E62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ROZVOJ ČLENSKÉ ZÁKLADNY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10331" y="1124744"/>
            <a:ext cx="6449765" cy="5472608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>
              <a:lnSpc>
                <a:spcPct val="150000"/>
              </a:lnSpc>
              <a:spcAft>
                <a:spcPts val="1200"/>
              </a:spcAft>
              <a:buClr>
                <a:srgbClr val="C00000"/>
              </a:buClr>
            </a:pPr>
            <a:r>
              <a:rPr lang="cs-CZ" sz="2133" kern="1500" dirty="0">
                <a:solidFill>
                  <a:srgbClr val="001E62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Na základě projektů, zaměřených na rozvoj členské základny a díky práci Trenérů žáků ČSLH vzrostl počet klubů, obsazujících žákovské soutěže, ze 109 v roce 2013 na 152 v roce 2018 (42 %).  </a:t>
            </a:r>
          </a:p>
          <a:p>
            <a:pPr algn="just" defTabSz="1219170">
              <a:lnSpc>
                <a:spcPct val="150000"/>
              </a:lnSpc>
              <a:spcAft>
                <a:spcPts val="1200"/>
              </a:spcAft>
              <a:buClr>
                <a:srgbClr val="C00000"/>
              </a:buClr>
            </a:pPr>
            <a:r>
              <a:rPr lang="cs-CZ" sz="2133" kern="1500" dirty="0">
                <a:solidFill>
                  <a:srgbClr val="001E62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Počet družstev v juniorských soutěžích (ELJ, RLJ) vzrostl v období 2016–2018 ze 75 na 105 (40 %).</a:t>
            </a:r>
          </a:p>
          <a:p>
            <a:pPr algn="just" defTabSz="1219170">
              <a:lnSpc>
                <a:spcPct val="150000"/>
              </a:lnSpc>
              <a:spcAft>
                <a:spcPts val="1200"/>
              </a:spcAft>
              <a:buClr>
                <a:srgbClr val="C00000"/>
              </a:buClr>
            </a:pPr>
            <a:endParaRPr lang="cs-CZ" sz="2133" kern="1500" dirty="0">
              <a:solidFill>
                <a:srgbClr val="001E62"/>
              </a:solidFill>
              <a:latin typeface="Arial" panose="020B0604020202020204" pitchFamily="34" charset="0"/>
              <a:ea typeface="Open Sans" pitchFamily="34" charset="0"/>
              <a:cs typeface="Arial" panose="020B0604020202020204" pitchFamily="34" charset="0"/>
            </a:endParaRPr>
          </a:p>
          <a:p>
            <a:pPr algn="just" defTabSz="1219170">
              <a:lnSpc>
                <a:spcPct val="150000"/>
              </a:lnSpc>
              <a:spcAft>
                <a:spcPts val="1200"/>
              </a:spcAft>
              <a:buClr>
                <a:srgbClr val="C00000"/>
              </a:buClr>
            </a:pPr>
            <a:endParaRPr lang="cs-CZ" sz="2133" kern="1500" dirty="0">
              <a:solidFill>
                <a:srgbClr val="001E62"/>
              </a:solidFill>
              <a:latin typeface="Arial" panose="020B0604020202020204" pitchFamily="34" charset="0"/>
              <a:ea typeface="Open Sans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Graf 12"/>
          <p:cNvGraphicFramePr/>
          <p:nvPr>
            <p:extLst/>
          </p:nvPr>
        </p:nvGraphicFramePr>
        <p:xfrm>
          <a:off x="7304588" y="1746300"/>
          <a:ext cx="4608512" cy="23737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Graf 6"/>
          <p:cNvGraphicFramePr/>
          <p:nvPr>
            <p:extLst/>
          </p:nvPr>
        </p:nvGraphicFramePr>
        <p:xfrm>
          <a:off x="7344139" y="4136640"/>
          <a:ext cx="4656517" cy="24959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41101577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6421" y="3285567"/>
            <a:ext cx="8349952" cy="2208244"/>
          </a:xfrm>
        </p:spPr>
        <p:txBody>
          <a:bodyPr>
            <a:noAutofit/>
          </a:bodyPr>
          <a:lstStyle/>
          <a:p>
            <a:pPr algn="l">
              <a:lnSpc>
                <a:spcPts val="6667"/>
              </a:lnSpc>
              <a:spcBef>
                <a:spcPts val="0"/>
              </a:spcBef>
            </a:pPr>
            <a:r>
              <a:rPr lang="cs-CZ" sz="6000" b="1" dirty="0">
                <a:solidFill>
                  <a:schemeClr val="bg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Klubový a reprezentační hokej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052633" y="2564904"/>
            <a:ext cx="5469632" cy="1110867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219170">
              <a:lnSpc>
                <a:spcPts val="6667"/>
              </a:lnSpc>
              <a:spcBef>
                <a:spcPts val="0"/>
              </a:spcBef>
            </a:pPr>
            <a:r>
              <a:rPr lang="cs-CZ" sz="16000" b="1" dirty="0">
                <a:solidFill>
                  <a:srgbClr val="D511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8876011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365" y="45624"/>
            <a:ext cx="9787136" cy="1228277"/>
          </a:xfrm>
        </p:spPr>
        <p:txBody>
          <a:bodyPr>
            <a:noAutofit/>
          </a:bodyPr>
          <a:lstStyle/>
          <a:p>
            <a:pPr algn="l"/>
            <a:r>
              <a:rPr lang="cs-CZ" sz="3200" b="1" dirty="0">
                <a:solidFill>
                  <a:srgbClr val="001E62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NÁVŠTĚVNOST A VÝSLEDKY SOUTĚŽÍ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10331" y="1404763"/>
            <a:ext cx="6641787" cy="5192589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>
              <a:lnSpc>
                <a:spcPct val="150000"/>
              </a:lnSpc>
              <a:spcAft>
                <a:spcPts val="1200"/>
              </a:spcAft>
              <a:buClr>
                <a:srgbClr val="C00000"/>
              </a:buClr>
            </a:pPr>
            <a:r>
              <a:rPr lang="cs-CZ" sz="2133" kern="1500" dirty="0">
                <a:solidFill>
                  <a:srgbClr val="001E62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TELH dosáhla v sezóně 2017/18 historicky rekordní návštěvnosti 5 455 diváků na utkání (NLA 6 833, KHL 6 234, DEL 5 996, SHL 5 669, TELH 5 455).</a:t>
            </a:r>
          </a:p>
          <a:p>
            <a:pPr algn="just" defTabSz="1219170">
              <a:lnSpc>
                <a:spcPct val="150000"/>
              </a:lnSpc>
              <a:spcAft>
                <a:spcPts val="1200"/>
              </a:spcAft>
              <a:buClr>
                <a:srgbClr val="C00000"/>
              </a:buClr>
            </a:pPr>
            <a:r>
              <a:rPr lang="cs-CZ" sz="2133" kern="1500" dirty="0">
                <a:solidFill>
                  <a:srgbClr val="001E62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Nejvyššího průměru v historii 1 892 diváků na utkání dosáhla i </a:t>
            </a:r>
            <a:r>
              <a:rPr lang="cs-CZ" sz="2133" kern="1500">
                <a:solidFill>
                  <a:srgbClr val="001E62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Chance liga, třetí </a:t>
            </a:r>
            <a:r>
              <a:rPr lang="cs-CZ" sz="2133" kern="1500" dirty="0">
                <a:solidFill>
                  <a:srgbClr val="001E62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nejnavštěvovanější mezi srovnatelnými soutěžemi v Evropě a navštěvovanější než extraliga na Slovensku.</a:t>
            </a:r>
          </a:p>
          <a:p>
            <a:pPr algn="just" defTabSz="1219170">
              <a:lnSpc>
                <a:spcPct val="150000"/>
              </a:lnSpc>
              <a:spcAft>
                <a:spcPts val="1200"/>
              </a:spcAft>
              <a:buClr>
                <a:srgbClr val="C00000"/>
              </a:buClr>
            </a:pPr>
            <a:r>
              <a:rPr lang="cs-CZ" sz="2133" kern="1500" dirty="0">
                <a:solidFill>
                  <a:srgbClr val="001E62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Rostoucí postavení v žebříčku Champions Hockey League (2014/15 4. místo, 2015/16 3. místo, 2016/17 3. místo, 2017/18 2. místo).</a:t>
            </a:r>
          </a:p>
        </p:txBody>
      </p:sp>
      <p:graphicFrame>
        <p:nvGraphicFramePr>
          <p:cNvPr id="13" name="Graf 12"/>
          <p:cNvGraphicFramePr/>
          <p:nvPr>
            <p:extLst/>
          </p:nvPr>
        </p:nvGraphicFramePr>
        <p:xfrm>
          <a:off x="7248128" y="1404764"/>
          <a:ext cx="4608512" cy="27923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Graf 6"/>
          <p:cNvGraphicFramePr/>
          <p:nvPr>
            <p:extLst/>
          </p:nvPr>
        </p:nvGraphicFramePr>
        <p:xfrm>
          <a:off x="7344139" y="4293096"/>
          <a:ext cx="4656517" cy="24959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626809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365" y="45624"/>
            <a:ext cx="9939104" cy="1228277"/>
          </a:xfrm>
        </p:spPr>
        <p:txBody>
          <a:bodyPr>
            <a:noAutofit/>
          </a:bodyPr>
          <a:lstStyle/>
          <a:p>
            <a:pPr algn="l"/>
            <a:r>
              <a:rPr lang="cs-CZ" sz="3200" b="1" dirty="0">
                <a:solidFill>
                  <a:srgbClr val="001E62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NEÚSPĚCHY NA MEZINÁRODNÍ SCÉNĚ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10331" y="1124744"/>
            <a:ext cx="6641787" cy="5472608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>
              <a:lnSpc>
                <a:spcPct val="150000"/>
              </a:lnSpc>
              <a:spcAft>
                <a:spcPts val="1200"/>
              </a:spcAft>
              <a:buClr>
                <a:srgbClr val="C00000"/>
              </a:buClr>
            </a:pPr>
            <a:r>
              <a:rPr lang="cs-CZ" sz="2133" kern="1500" dirty="0">
                <a:solidFill>
                  <a:srgbClr val="001E62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Na reprezentační úrovni bez medaile od roku 2013. Na devíti velkých turnajích třikrát semifinále (ZOH 2018, MS 2014 a 2015) a šestkrát čtvrtfinále (MS 2013, 2016, 2017 a 2018, ZOH 2014, SP 2016).</a:t>
            </a:r>
          </a:p>
          <a:p>
            <a:pPr algn="just" defTabSz="1219170">
              <a:lnSpc>
                <a:spcPct val="150000"/>
              </a:lnSpc>
              <a:spcAft>
                <a:spcPts val="1200"/>
              </a:spcAft>
              <a:buClr>
                <a:srgbClr val="C00000"/>
              </a:buClr>
            </a:pPr>
            <a:r>
              <a:rPr lang="cs-CZ" sz="2133" kern="1500" dirty="0">
                <a:solidFill>
                  <a:srgbClr val="001E62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Na MS U20 poslední medaile v roce 2005, na MS U18 stříbro v roce 2014. Dílčími úspěchy semifinále MS U20 a U18 v roce 2018, medaile na </a:t>
            </a:r>
            <a:r>
              <a:rPr lang="cs-CZ" sz="2133" kern="1500" dirty="0" err="1">
                <a:solidFill>
                  <a:srgbClr val="001E62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World</a:t>
            </a:r>
            <a:r>
              <a:rPr lang="cs-CZ" sz="2133" kern="1500" dirty="0">
                <a:solidFill>
                  <a:srgbClr val="001E62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 Junior A Challenge a </a:t>
            </a:r>
            <a:r>
              <a:rPr lang="cs-CZ" sz="2133" kern="1500" dirty="0" err="1">
                <a:solidFill>
                  <a:srgbClr val="001E62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World</a:t>
            </a:r>
            <a:r>
              <a:rPr lang="cs-CZ" sz="2133" kern="1500" dirty="0">
                <a:solidFill>
                  <a:srgbClr val="001E62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 Junior Challenge U17 v roce 2018 nebo medaile na Hlinka–</a:t>
            </a:r>
            <a:r>
              <a:rPr lang="cs-CZ" sz="2133" kern="1500" dirty="0" err="1">
                <a:solidFill>
                  <a:srgbClr val="001E62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Gretzky</a:t>
            </a:r>
            <a:r>
              <a:rPr lang="cs-CZ" sz="2133" kern="1500" dirty="0">
                <a:solidFill>
                  <a:srgbClr val="001E62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 </a:t>
            </a:r>
            <a:r>
              <a:rPr lang="cs-CZ" sz="2133" kern="1500" dirty="0" err="1">
                <a:solidFill>
                  <a:srgbClr val="001E62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Cupu</a:t>
            </a:r>
            <a:r>
              <a:rPr lang="cs-CZ" sz="2133" kern="1500" dirty="0">
                <a:solidFill>
                  <a:srgbClr val="001E62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 v letech 2013, 2014, 2016 a 2017. V letošní sezóně jsme zatím na podobné výsledky nenavázali.   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192" y="1508787"/>
            <a:ext cx="3979045" cy="512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3924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365" y="45624"/>
            <a:ext cx="9787136" cy="1228277"/>
          </a:xfrm>
        </p:spPr>
        <p:txBody>
          <a:bodyPr>
            <a:noAutofit/>
          </a:bodyPr>
          <a:lstStyle/>
          <a:p>
            <a:pPr algn="l"/>
            <a:r>
              <a:rPr lang="cs-CZ" sz="3200" b="1" dirty="0">
                <a:solidFill>
                  <a:srgbClr val="001E62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DRAFT A PLATBY NHL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10331" y="1124744"/>
            <a:ext cx="6545776" cy="5472608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>
              <a:lnSpc>
                <a:spcPct val="150000"/>
              </a:lnSpc>
              <a:spcAft>
                <a:spcPts val="1200"/>
              </a:spcAft>
              <a:buClr>
                <a:srgbClr val="C00000"/>
              </a:buClr>
            </a:pPr>
            <a:r>
              <a:rPr lang="cs-CZ" sz="2133" kern="1500" dirty="0">
                <a:solidFill>
                  <a:srgbClr val="001E62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V období 2009–2013 bylo draftováno 27 hráčů (5,4 ročně). Pouze 7 hráčů bylo draftováno z domácích soutěží a 20 ze zámoří. V období 2014–2018 bylo draftováno 43 hráčů (8,6 ročně). Celkem 29 hráčů bylo draftováno z domácích soutěží a 14 ze zámoří.</a:t>
            </a:r>
          </a:p>
          <a:p>
            <a:pPr algn="just" defTabSz="1219170">
              <a:lnSpc>
                <a:spcPct val="150000"/>
              </a:lnSpc>
              <a:spcAft>
                <a:spcPts val="1200"/>
              </a:spcAft>
              <a:buClr>
                <a:srgbClr val="C00000"/>
              </a:buClr>
            </a:pPr>
            <a:r>
              <a:rPr lang="cs-CZ" sz="2133" kern="1500" dirty="0">
                <a:solidFill>
                  <a:srgbClr val="001E62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V období 2013–2018 získaly kluby ze smlouvy NHL, IIHF&amp;ČH 245,2 </a:t>
            </a:r>
            <a:r>
              <a:rPr lang="cs-CZ" sz="2133" kern="1500" dirty="0" err="1">
                <a:solidFill>
                  <a:srgbClr val="001E62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mln</a:t>
            </a:r>
            <a:r>
              <a:rPr lang="cs-CZ" sz="2133" kern="1500" dirty="0">
                <a:solidFill>
                  <a:srgbClr val="001E62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. Kč. Roční platby vzrostly z 15,3 </a:t>
            </a:r>
            <a:r>
              <a:rPr lang="cs-CZ" sz="2133" kern="1500" dirty="0" err="1">
                <a:solidFill>
                  <a:srgbClr val="001E62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mln</a:t>
            </a:r>
            <a:r>
              <a:rPr lang="cs-CZ" sz="2133" kern="1500" dirty="0">
                <a:solidFill>
                  <a:srgbClr val="001E62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. Kč v roce 2013 na 75,3 </a:t>
            </a:r>
            <a:r>
              <a:rPr lang="cs-CZ" sz="2133" kern="1500" dirty="0" err="1">
                <a:solidFill>
                  <a:srgbClr val="001E62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mln</a:t>
            </a:r>
            <a:r>
              <a:rPr lang="cs-CZ" sz="2133" kern="1500" dirty="0">
                <a:solidFill>
                  <a:srgbClr val="001E62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. Kč v roce 2018.</a:t>
            </a:r>
          </a:p>
          <a:p>
            <a:pPr algn="just" defTabSz="1219170">
              <a:lnSpc>
                <a:spcPct val="150000"/>
              </a:lnSpc>
              <a:spcAft>
                <a:spcPts val="1200"/>
              </a:spcAft>
              <a:buClr>
                <a:srgbClr val="C00000"/>
              </a:buClr>
            </a:pPr>
            <a:r>
              <a:rPr lang="cs-CZ" sz="2133" kern="1500" dirty="0">
                <a:solidFill>
                  <a:srgbClr val="001E62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V současnosti je v NHL pod smlouvou 61 českých hráčů, z nichž 37 nastoupilo k utkání.</a:t>
            </a:r>
          </a:p>
        </p:txBody>
      </p:sp>
      <p:graphicFrame>
        <p:nvGraphicFramePr>
          <p:cNvPr id="13" name="Graf 12"/>
          <p:cNvGraphicFramePr/>
          <p:nvPr>
            <p:extLst/>
          </p:nvPr>
        </p:nvGraphicFramePr>
        <p:xfrm>
          <a:off x="7248128" y="1278291"/>
          <a:ext cx="4608512" cy="23737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Graf 6"/>
          <p:cNvGraphicFramePr/>
          <p:nvPr>
            <p:extLst/>
          </p:nvPr>
        </p:nvGraphicFramePr>
        <p:xfrm>
          <a:off x="7344139" y="3861048"/>
          <a:ext cx="4656517" cy="24959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5489068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679510" y="769239"/>
            <a:ext cx="8832981" cy="585052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lnSpc>
                <a:spcPct val="150000"/>
              </a:lnSpc>
              <a:buClr>
                <a:srgbClr val="C00000"/>
              </a:buClr>
            </a:pPr>
            <a:r>
              <a:rPr lang="cs-CZ" sz="3733" b="1" kern="1500" dirty="0">
                <a:solidFill>
                  <a:srgbClr val="001E62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SHRNUTÍ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27382" y="2756925"/>
            <a:ext cx="11137237" cy="2957128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>
              <a:lnSpc>
                <a:spcPct val="150000"/>
              </a:lnSpc>
              <a:spcAft>
                <a:spcPts val="800"/>
              </a:spcAft>
              <a:buClr>
                <a:srgbClr val="C00000"/>
              </a:buClr>
            </a:pPr>
            <a:r>
              <a:rPr lang="cs-CZ" sz="2133" kern="1500" dirty="0">
                <a:solidFill>
                  <a:srgbClr val="001E62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1. Jsem přesvědčen, že pokud bychom projekty před několika lety nezahájili, mládežnické reprezentace by se pohybovaly mimo elitní skupiny mistrovství světa. Výsledky, kterých jsme dosáhli, na druhé straně neodpovídají vynaloženému úsilí a nákladům.</a:t>
            </a:r>
          </a:p>
          <a:p>
            <a:pPr algn="just" defTabSz="1219170">
              <a:lnSpc>
                <a:spcPct val="150000"/>
              </a:lnSpc>
              <a:spcAft>
                <a:spcPts val="800"/>
              </a:spcAft>
              <a:buClr>
                <a:srgbClr val="C00000"/>
              </a:buClr>
            </a:pPr>
            <a:r>
              <a:rPr lang="cs-CZ" sz="2133" kern="1500" dirty="0">
                <a:solidFill>
                  <a:srgbClr val="001E62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2. Ekonomika a finance již nejsou na úrovni svazu problémem. Cesty vpřed musíme hledat ve výchově v klubech, v nových přístupech a v širším uplatnění talentů v dospělém hokeji. </a:t>
            </a:r>
          </a:p>
          <a:p>
            <a:pPr algn="just" defTabSz="1219170">
              <a:lnSpc>
                <a:spcPct val="150000"/>
              </a:lnSpc>
              <a:buClr>
                <a:srgbClr val="C00000"/>
              </a:buClr>
            </a:pPr>
            <a:r>
              <a:rPr lang="cs-CZ" sz="2133" kern="1500" dirty="0">
                <a:solidFill>
                  <a:srgbClr val="001E62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3. Problémy, které řešíme, zahrnují oblast reprezentačního, vrcholového i mládežnického hokeje (systémy soutěží včetně postupu a sestupu, odstupné v dospělých kategoriích, prostor pro uplatnění mladých hráčů, juniorská a dorostenecká extraliga, věkové kategorie, metodika výchovy a tréninkového procesu, raná specializace a akcelerace…) </a:t>
            </a:r>
          </a:p>
        </p:txBody>
      </p:sp>
    </p:spTree>
    <p:extLst>
      <p:ext uri="{BB962C8B-B14F-4D97-AF65-F5344CB8AC3E}">
        <p14:creationId xmlns:p14="http://schemas.microsoft.com/office/powerpoint/2010/main" val="12313165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768416" y="1508787"/>
            <a:ext cx="8832981" cy="1609192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lnSpc>
                <a:spcPct val="150000"/>
              </a:lnSpc>
              <a:buClr>
                <a:srgbClr val="C00000"/>
              </a:buClr>
            </a:pPr>
            <a:r>
              <a:rPr lang="cs-CZ" sz="3733" b="1" kern="1500" dirty="0">
                <a:solidFill>
                  <a:srgbClr val="002060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CÍLE HOKEJOVÉHO FÓRA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775520" y="2645500"/>
            <a:ext cx="8832981" cy="2957128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lnSpc>
                <a:spcPct val="150000"/>
              </a:lnSpc>
              <a:buClr>
                <a:srgbClr val="C00000"/>
              </a:buClr>
            </a:pPr>
            <a:r>
              <a:rPr lang="cs-CZ" sz="2133" kern="1500" dirty="0">
                <a:solidFill>
                  <a:srgbClr val="001E62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V podobném složení (majitelé, generální a sportovní manažeři, vedoucí mládeže) se setkáváme poprvé. V rámci „Hokejového fóra“ Vám chceme poskytnout informace k problémům, s nimiž se potýkáme, a vyslechnout Vaše názory, náměty a návrhy na jejich řešení. Žádné téma není tabu, žádná oblast není mimo diskusi.   </a:t>
            </a:r>
          </a:p>
        </p:txBody>
      </p:sp>
    </p:spTree>
    <p:extLst>
      <p:ext uri="{BB962C8B-B14F-4D97-AF65-F5344CB8AC3E}">
        <p14:creationId xmlns:p14="http://schemas.microsoft.com/office/powerpoint/2010/main" val="35298113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693988"/>
            <a:ext cx="10363200" cy="1470025"/>
          </a:xfrm>
        </p:spPr>
        <p:txBody>
          <a:bodyPr>
            <a:noAutofit/>
          </a:bodyPr>
          <a:lstStyle/>
          <a:p>
            <a:r>
              <a:rPr lang="cs-CZ" sz="7200" b="1" dirty="0">
                <a:solidFill>
                  <a:schemeClr val="bg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Rozvoj mladých hráčů</a:t>
            </a:r>
            <a:br>
              <a:rPr lang="cs-CZ" sz="7200" b="1" dirty="0">
                <a:solidFill>
                  <a:schemeClr val="bg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</a:br>
            <a:r>
              <a:rPr lang="cs-CZ" sz="7200" b="1" dirty="0">
                <a:solidFill>
                  <a:schemeClr val="bg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2012/2018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967542" y="4773150"/>
            <a:ext cx="8256917" cy="1470025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cs-CZ" sz="3200" i="1" dirty="0">
                <a:solidFill>
                  <a:prstClr val="white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Josef Řezníček</a:t>
            </a:r>
          </a:p>
        </p:txBody>
      </p:sp>
    </p:spTree>
    <p:extLst>
      <p:ext uri="{BB962C8B-B14F-4D97-AF65-F5344CB8AC3E}">
        <p14:creationId xmlns:p14="http://schemas.microsoft.com/office/powerpoint/2010/main" val="18444528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"/>
            <a:ext cx="9144000" cy="764703"/>
          </a:xfrm>
        </p:spPr>
        <p:txBody>
          <a:bodyPr>
            <a:normAutofit/>
          </a:bodyPr>
          <a:lstStyle/>
          <a:p>
            <a:pPr algn="ctr"/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Programy 2012/2018</a:t>
            </a:r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1524000" y="-603448"/>
            <a:ext cx="9144000" cy="60212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30000"/>
              </a:lnSpc>
            </a:pPr>
            <a:r>
              <a:rPr lang="cs-CZ" sz="32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Sezóna 2012–2013</a:t>
            </a:r>
          </a:p>
          <a:p>
            <a:pPr marL="285750" indent="-285750" algn="l">
              <a:lnSpc>
                <a:spcPct val="130000"/>
              </a:lnSpc>
              <a:spcBef>
                <a:spcPts val="600"/>
              </a:spcBef>
              <a:buFontTx/>
              <a:buChar char="-"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Soupisky neregulovány – maximum 22 hráčů.</a:t>
            </a:r>
          </a:p>
          <a:p>
            <a:pPr marL="285750" indent="-285750" algn="just">
              <a:lnSpc>
                <a:spcPct val="130000"/>
              </a:lnSpc>
              <a:buFontTx/>
              <a:buChar char="-"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Věkový průměr hráče ELH – </a:t>
            </a:r>
            <a:r>
              <a:rPr lang="cs-CZ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27,20</a:t>
            </a: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roku.</a:t>
            </a:r>
          </a:p>
          <a:p>
            <a:pPr marL="285750" indent="-285750" algn="just">
              <a:lnSpc>
                <a:spcPct val="130000"/>
              </a:lnSpc>
              <a:buFontTx/>
              <a:buChar char="-"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Stoupající počet cizinců a pokles počtu mladých hráčů.</a:t>
            </a:r>
          </a:p>
          <a:p>
            <a:pPr marL="285750" indent="-285750" algn="just">
              <a:lnSpc>
                <a:spcPct val="130000"/>
              </a:lnSpc>
              <a:buFontTx/>
              <a:buChar char="-"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„A“ tým ČR zatím rezistentní díky silným ročníkům 1972–1980.</a:t>
            </a:r>
          </a:p>
          <a:p>
            <a:pPr marL="285750" indent="-285750" algn="just">
              <a:lnSpc>
                <a:spcPct val="130000"/>
              </a:lnSpc>
              <a:buFontTx/>
              <a:buChar char="-"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Velmi obtížná diskuse nad mladými hráči ze strany manažerů ELH.</a:t>
            </a:r>
          </a:p>
          <a:p>
            <a:pPr marL="285750" indent="-285750" algn="just">
              <a:lnSpc>
                <a:spcPct val="130000"/>
              </a:lnSpc>
              <a:buFontTx/>
              <a:buChar char="-"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Křivka poměru cizinců a juniorů nebyla vnímána jako signál k regulaci.</a:t>
            </a:r>
            <a:endParaRPr lang="cs-CZ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99723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"/>
            <a:ext cx="9144000" cy="764703"/>
          </a:xfrm>
        </p:spPr>
        <p:txBody>
          <a:bodyPr>
            <a:normAutofit/>
          </a:bodyPr>
          <a:lstStyle/>
          <a:p>
            <a:pPr algn="ctr"/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Programy  2012/2018</a:t>
            </a:r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1524000" y="792088"/>
            <a:ext cx="9144000" cy="60212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cs-CZ" sz="1600" b="1" dirty="0">
              <a:solidFill>
                <a:prstClr val="black"/>
              </a:solidFill>
              <a:latin typeface="Constantia" panose="02030602050306030303" pitchFamily="18" charset="0"/>
              <a:cs typeface="Mongolian Baiti" pitchFamily="66" charset="0"/>
            </a:endParaRPr>
          </a:p>
          <a:p>
            <a:pPr marL="285750" indent="-285750" algn="l">
              <a:lnSpc>
                <a:spcPct val="130000"/>
              </a:lnSpc>
              <a:buFontTx/>
              <a:buChar char="-"/>
            </a:pPr>
            <a:endParaRPr lang="cs-CZ" sz="1800" dirty="0">
              <a:solidFill>
                <a:prstClr val="black"/>
              </a:solidFill>
              <a:latin typeface="Constantia" panose="02030602050306030303" pitchFamily="18" charset="0"/>
              <a:cs typeface="Mongolian Baiti" pitchFamily="66" charset="0"/>
            </a:endParaRPr>
          </a:p>
          <a:p>
            <a:pPr marL="285750" indent="-285750" algn="l">
              <a:lnSpc>
                <a:spcPct val="130000"/>
              </a:lnSpc>
              <a:buFontTx/>
              <a:buChar char="-"/>
            </a:pPr>
            <a:endParaRPr lang="cs-CZ" sz="1800" dirty="0">
              <a:solidFill>
                <a:prstClr val="black"/>
              </a:solidFill>
              <a:latin typeface="Constantia" panose="02030602050306030303" pitchFamily="18" charset="0"/>
              <a:cs typeface="Mongolian Baiti" pitchFamily="66" charset="0"/>
            </a:endParaRPr>
          </a:p>
          <a:p>
            <a:pPr marL="285750" indent="-285750" algn="l">
              <a:lnSpc>
                <a:spcPct val="130000"/>
              </a:lnSpc>
              <a:buFontTx/>
              <a:buChar char="-"/>
            </a:pPr>
            <a:endParaRPr lang="cs-CZ" sz="1600" dirty="0">
              <a:solidFill>
                <a:srgbClr val="0070C0"/>
              </a:solidFill>
              <a:latin typeface="Mongolian Baiti" pitchFamily="66" charset="0"/>
              <a:cs typeface="Mongolian Baiti" pitchFamily="66" charset="0"/>
            </a:endParaRPr>
          </a:p>
          <a:p>
            <a:pPr marL="285750" indent="-285750" algn="l">
              <a:lnSpc>
                <a:spcPct val="130000"/>
              </a:lnSpc>
              <a:buFontTx/>
              <a:buChar char="-"/>
            </a:pPr>
            <a:endParaRPr lang="cs-CZ" sz="1600" dirty="0">
              <a:solidFill>
                <a:srgbClr val="0070C0"/>
              </a:solidFill>
              <a:latin typeface="Mongolian Baiti" pitchFamily="66" charset="0"/>
              <a:cs typeface="Mongolian Baiti" pitchFamily="66" charset="0"/>
            </a:endParaRPr>
          </a:p>
        </p:txBody>
      </p:sp>
      <p:graphicFrame>
        <p:nvGraphicFramePr>
          <p:cNvPr id="7" name="Graf 6">
            <a:extLst>
              <a:ext uri="{FF2B5EF4-FFF2-40B4-BE49-F238E27FC236}">
                <a16:creationId xmlns:a16="http://schemas.microsoft.com/office/drawing/2014/main" id="{00000000-0008-0000-00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69862383"/>
              </p:ext>
            </p:extLst>
          </p:nvPr>
        </p:nvGraphicFramePr>
        <p:xfrm>
          <a:off x="1919536" y="1196752"/>
          <a:ext cx="8424936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259629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 txBox="1">
            <a:spLocks/>
          </p:cNvSpPr>
          <p:nvPr/>
        </p:nvSpPr>
        <p:spPr>
          <a:xfrm>
            <a:off x="1524000" y="600359"/>
            <a:ext cx="9144000" cy="60212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lnSpc>
                <a:spcPct val="130000"/>
              </a:lnSpc>
              <a:buFontTx/>
              <a:buChar char="-"/>
            </a:pPr>
            <a:endParaRPr lang="cs-CZ" sz="1800" dirty="0">
              <a:solidFill>
                <a:prstClr val="black"/>
              </a:solidFill>
              <a:latin typeface="Constantia" panose="02030602050306030303" pitchFamily="18" charset="0"/>
              <a:cs typeface="Mongolian Baiti" pitchFamily="66" charset="0"/>
            </a:endParaRPr>
          </a:p>
          <a:p>
            <a:pPr marL="285750" indent="-285750" algn="l">
              <a:lnSpc>
                <a:spcPct val="130000"/>
              </a:lnSpc>
              <a:buFontTx/>
              <a:buChar char="-"/>
            </a:pPr>
            <a:endParaRPr lang="cs-CZ" sz="1800" dirty="0">
              <a:solidFill>
                <a:prstClr val="black"/>
              </a:solidFill>
              <a:latin typeface="Constantia" panose="02030602050306030303" pitchFamily="18" charset="0"/>
              <a:cs typeface="Mongolian Baiti" pitchFamily="66" charset="0"/>
            </a:endParaRPr>
          </a:p>
          <a:p>
            <a:pPr marL="285750" indent="-285750" algn="l">
              <a:lnSpc>
                <a:spcPct val="130000"/>
              </a:lnSpc>
              <a:buFontTx/>
              <a:buChar char="-"/>
            </a:pPr>
            <a:endParaRPr lang="cs-CZ" sz="1600" dirty="0">
              <a:solidFill>
                <a:prstClr val="black"/>
              </a:solidFill>
              <a:latin typeface="Mongolian Baiti" pitchFamily="66" charset="0"/>
              <a:cs typeface="Mongolian Baiti" pitchFamily="66" charset="0"/>
            </a:endParaRPr>
          </a:p>
          <a:p>
            <a:pPr marL="285750" indent="-285750" algn="l">
              <a:lnSpc>
                <a:spcPct val="130000"/>
              </a:lnSpc>
              <a:buFontTx/>
              <a:buChar char="-"/>
            </a:pPr>
            <a:endParaRPr lang="cs-CZ" sz="1600" dirty="0">
              <a:solidFill>
                <a:prstClr val="black"/>
              </a:solidFill>
              <a:latin typeface="Mongolian Baiti" pitchFamily="66" charset="0"/>
              <a:cs typeface="Mongolian Baiti" pitchFamily="66" charset="0"/>
            </a:endParaRPr>
          </a:p>
          <a:p>
            <a:pPr marL="285750" indent="-285750" algn="l">
              <a:lnSpc>
                <a:spcPct val="130000"/>
              </a:lnSpc>
              <a:buFontTx/>
              <a:buChar char="-"/>
            </a:pPr>
            <a:endParaRPr lang="cs-CZ" sz="1600" dirty="0">
              <a:solidFill>
                <a:prstClr val="black"/>
              </a:solidFill>
              <a:latin typeface="Mongolian Baiti" pitchFamily="66" charset="0"/>
              <a:cs typeface="Mongolian Baiti" pitchFamily="66" charset="0"/>
            </a:endParaRPr>
          </a:p>
          <a:p>
            <a:pPr marL="285750" indent="-285750" algn="l">
              <a:lnSpc>
                <a:spcPct val="130000"/>
              </a:lnSpc>
              <a:buFontTx/>
              <a:buChar char="-"/>
            </a:pPr>
            <a:endParaRPr lang="cs-CZ" sz="1600" dirty="0">
              <a:solidFill>
                <a:prstClr val="black"/>
              </a:solidFill>
              <a:latin typeface="Mongolian Baiti" pitchFamily="66" charset="0"/>
              <a:cs typeface="Mongolian Baiti" pitchFamily="66" charset="0"/>
            </a:endParaRPr>
          </a:p>
          <a:p>
            <a:pPr marL="285750" indent="-285750" algn="l">
              <a:lnSpc>
                <a:spcPct val="130000"/>
              </a:lnSpc>
              <a:buFontTx/>
              <a:buChar char="-"/>
            </a:pPr>
            <a:endParaRPr lang="cs-CZ" sz="1600" dirty="0">
              <a:solidFill>
                <a:srgbClr val="0070C0"/>
              </a:solidFill>
              <a:latin typeface="Mongolian Baiti" pitchFamily="66" charset="0"/>
              <a:cs typeface="Mongolian Baiti" pitchFamily="66" charset="0"/>
            </a:endParaRPr>
          </a:p>
        </p:txBody>
      </p:sp>
      <p:sp>
        <p:nvSpPr>
          <p:cNvPr id="14" name="Nadpis 1">
            <a:extLst>
              <a:ext uri="{FF2B5EF4-FFF2-40B4-BE49-F238E27FC236}">
                <a16:creationId xmlns:a16="http://schemas.microsoft.com/office/drawing/2014/main" id="{616EB27E-9D47-44E7-BE19-6BB10FCDD2F8}"/>
              </a:ext>
            </a:extLst>
          </p:cNvPr>
          <p:cNvSpPr txBox="1">
            <a:spLocks/>
          </p:cNvSpPr>
          <p:nvPr/>
        </p:nvSpPr>
        <p:spPr>
          <a:xfrm>
            <a:off x="1524000" y="633864"/>
            <a:ext cx="8604448" cy="58891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30000"/>
              </a:lnSpc>
              <a:spcAft>
                <a:spcPts val="600"/>
              </a:spcAft>
            </a:pPr>
            <a:r>
              <a:rPr lang="cs-CZ" sz="32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Sezóna 2013/2014 ELH + I. liga</a:t>
            </a:r>
          </a:p>
          <a:p>
            <a:pPr marL="285750" indent="-285750" algn="l">
              <a:lnSpc>
                <a:spcPct val="130000"/>
              </a:lnSpc>
              <a:buFontTx/>
              <a:buChar char="-"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Soupisky regulovány – maximálně 22 hráčů.</a:t>
            </a:r>
          </a:p>
          <a:p>
            <a:pPr marL="285750" indent="-285750" algn="l">
              <a:lnSpc>
                <a:spcPct val="130000"/>
              </a:lnSpc>
              <a:buFontTx/>
              <a:buChar char="-"/>
            </a:pPr>
            <a:r>
              <a:rPr lang="cs-CZ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hráčů starších 23 let, 3 hráči ve věku 20–22 let (</a:t>
            </a:r>
            <a:r>
              <a:rPr lang="cs-CZ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middle</a:t>
            </a: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</a:t>
            </a: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2 brankáři, 1–2 junioři,</a:t>
            </a:r>
          </a:p>
          <a:p>
            <a:pPr marL="285750" indent="-285750" algn="l">
              <a:lnSpc>
                <a:spcPct val="130000"/>
              </a:lnSpc>
              <a:buFontTx/>
              <a:buChar char="-"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Věkový průměr hráče ELH – </a:t>
            </a:r>
            <a:r>
              <a:rPr lang="cs-CZ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26,87</a:t>
            </a: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roku.</a:t>
            </a:r>
          </a:p>
          <a:p>
            <a:pPr marL="285750" indent="-285750" algn="just">
              <a:lnSpc>
                <a:spcPct val="130000"/>
              </a:lnSpc>
              <a:buFontTx/>
              <a:buChar char="-"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Regulace měla podpořit rozvoj mladých hráčů v ELH k uplatnění na mezinárodní scéně.</a:t>
            </a:r>
          </a:p>
          <a:p>
            <a:pPr marL="285750" indent="-285750" algn="just">
              <a:lnSpc>
                <a:spcPct val="130000"/>
              </a:lnSpc>
              <a:buFontTx/>
              <a:buChar char="-"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Červen 2013 uzavřena opětovně smlouva s NHL.</a:t>
            </a:r>
          </a:p>
          <a:p>
            <a:pPr marL="285750" indent="-285750" algn="just">
              <a:lnSpc>
                <a:spcPct val="130000"/>
              </a:lnSpc>
              <a:buFontTx/>
              <a:buChar char="-"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240 000 USD za přímý transfer, 25 000 USD za nepřímý transfer.</a:t>
            </a:r>
          </a:p>
          <a:p>
            <a:pPr marL="285750" indent="-285750" algn="just">
              <a:lnSpc>
                <a:spcPct val="130000"/>
              </a:lnSpc>
              <a:buFontTx/>
              <a:buChar char="-"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sezóně 2012/2013 v celkové výši 745 000 USD.</a:t>
            </a:r>
          </a:p>
          <a:p>
            <a:pPr marL="285750" indent="-285750" algn="just">
              <a:lnSpc>
                <a:spcPct val="130000"/>
              </a:lnSpc>
              <a:buFontTx/>
              <a:buChar char="-"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Celkem odstupné za hráče do NHL po sezóně 2013/2014 - 5/2 v celkové výši 1 250 000 USD.</a:t>
            </a:r>
          </a:p>
          <a:p>
            <a:pPr marL="285750" indent="-285750" algn="just">
              <a:lnSpc>
                <a:spcPct val="130000"/>
              </a:lnSpc>
              <a:buFontTx/>
              <a:buChar char="-"/>
            </a:pPr>
            <a:endParaRPr lang="cs-CZ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6AC169BC-F4E1-4040-B5F1-584F1EFBB16F}"/>
              </a:ext>
            </a:extLst>
          </p:cNvPr>
          <p:cNvSpPr txBox="1">
            <a:spLocks/>
          </p:cNvSpPr>
          <p:nvPr/>
        </p:nvSpPr>
        <p:spPr>
          <a:xfrm>
            <a:off x="1524000" y="1"/>
            <a:ext cx="9144000" cy="7647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378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Programy 2012/2018</a:t>
            </a:r>
          </a:p>
        </p:txBody>
      </p:sp>
    </p:spTree>
    <p:extLst>
      <p:ext uri="{BB962C8B-B14F-4D97-AF65-F5344CB8AC3E}">
        <p14:creationId xmlns:p14="http://schemas.microsoft.com/office/powerpoint/2010/main" val="12638086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 txBox="1">
            <a:spLocks/>
          </p:cNvSpPr>
          <p:nvPr/>
        </p:nvSpPr>
        <p:spPr>
          <a:xfrm>
            <a:off x="1524000" y="3140970"/>
            <a:ext cx="6300193" cy="37170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cs-CZ" sz="1800" dirty="0">
              <a:solidFill>
                <a:prstClr val="black"/>
              </a:solidFill>
              <a:latin typeface="Constantia" panose="02030602050306030303" pitchFamily="18" charset="0"/>
              <a:cs typeface="Mongolian Baiti" pitchFamily="66" charset="0"/>
            </a:endParaRPr>
          </a:p>
          <a:p>
            <a:pPr marL="285750" indent="-285750" algn="l">
              <a:lnSpc>
                <a:spcPct val="130000"/>
              </a:lnSpc>
              <a:buFontTx/>
              <a:buChar char="-"/>
            </a:pPr>
            <a:endParaRPr lang="cs-CZ" sz="1800" dirty="0">
              <a:solidFill>
                <a:prstClr val="black"/>
              </a:solidFill>
              <a:latin typeface="Constantia" panose="02030602050306030303" pitchFamily="18" charset="0"/>
              <a:cs typeface="Mongolian Baiti" pitchFamily="66" charset="0"/>
            </a:endParaRPr>
          </a:p>
          <a:p>
            <a:pPr marL="285750" indent="-285750" algn="l">
              <a:lnSpc>
                <a:spcPct val="130000"/>
              </a:lnSpc>
              <a:buFontTx/>
              <a:buChar char="-"/>
            </a:pPr>
            <a:endParaRPr lang="cs-CZ" sz="1600" dirty="0">
              <a:solidFill>
                <a:srgbClr val="0070C0"/>
              </a:solidFill>
              <a:latin typeface="Mongolian Baiti" pitchFamily="66" charset="0"/>
              <a:cs typeface="Mongolian Baiti" pitchFamily="66" charset="0"/>
            </a:endParaRPr>
          </a:p>
        </p:txBody>
      </p:sp>
      <p:graphicFrame>
        <p:nvGraphicFramePr>
          <p:cNvPr id="11" name="Graf 10">
            <a:extLst>
              <a:ext uri="{FF2B5EF4-FFF2-40B4-BE49-F238E27FC236}">
                <a16:creationId xmlns:a16="http://schemas.microsoft.com/office/drawing/2014/main" id="{00000000-0008-0000-00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15306392"/>
              </p:ext>
            </p:extLst>
          </p:nvPr>
        </p:nvGraphicFramePr>
        <p:xfrm>
          <a:off x="1811524" y="1196753"/>
          <a:ext cx="8568952" cy="52565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Nadpis 1">
            <a:extLst>
              <a:ext uri="{FF2B5EF4-FFF2-40B4-BE49-F238E27FC236}">
                <a16:creationId xmlns:a16="http://schemas.microsoft.com/office/drawing/2014/main" id="{15354AAF-AFD5-F347-ACF5-82B8E92B4EBC}"/>
              </a:ext>
            </a:extLst>
          </p:cNvPr>
          <p:cNvSpPr txBox="1">
            <a:spLocks/>
          </p:cNvSpPr>
          <p:nvPr/>
        </p:nvSpPr>
        <p:spPr>
          <a:xfrm>
            <a:off x="1524000" y="1"/>
            <a:ext cx="9144000" cy="7647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378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Programy 2012/2018</a:t>
            </a:r>
          </a:p>
        </p:txBody>
      </p:sp>
    </p:spTree>
    <p:extLst>
      <p:ext uri="{BB962C8B-B14F-4D97-AF65-F5344CB8AC3E}">
        <p14:creationId xmlns:p14="http://schemas.microsoft.com/office/powerpoint/2010/main" val="32663531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6DC4DB93-85A0-4368-AE97-40BA5225A358}"/>
              </a:ext>
            </a:extLst>
          </p:cNvPr>
          <p:cNvSpPr/>
          <p:nvPr/>
        </p:nvSpPr>
        <p:spPr>
          <a:xfrm>
            <a:off x="1524000" y="764704"/>
            <a:ext cx="9144000" cy="4061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lnSpc>
                <a:spcPct val="130000"/>
              </a:lnSpc>
            </a:pPr>
            <a:r>
              <a:rPr lang="cs-CZ" sz="32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Sezóna 2014/2015 ELH + I. liga</a:t>
            </a:r>
          </a:p>
          <a:p>
            <a:pPr marL="285750" indent="-285750" defTabSz="457200">
              <a:lnSpc>
                <a:spcPct val="130000"/>
              </a:lnSpc>
              <a:buFontTx/>
              <a:buChar char="-"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Soupisky regulovány – maximálně 22 hráčů.</a:t>
            </a:r>
          </a:p>
          <a:p>
            <a:pPr marL="285750" indent="-285750" defTabSz="457200">
              <a:lnSpc>
                <a:spcPct val="130000"/>
              </a:lnSpc>
              <a:buFontTx/>
              <a:buChar char="-"/>
            </a:pPr>
            <a:r>
              <a:rPr lang="cs-CZ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hráčů starších 23 let, 3 hráči ve věku 20-22 let (</a:t>
            </a:r>
            <a:r>
              <a:rPr lang="cs-CZ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middle</a:t>
            </a: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</a:t>
            </a: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2 brankáři, 1-2 junioři.</a:t>
            </a:r>
          </a:p>
          <a:p>
            <a:pPr marL="285750" indent="-285750" defTabSz="457200">
              <a:lnSpc>
                <a:spcPct val="130000"/>
              </a:lnSpc>
              <a:buFontTx/>
              <a:buChar char="-"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Věkový průměr hráče ELH – </a:t>
            </a:r>
            <a:r>
              <a:rPr lang="cs-CZ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26,94</a:t>
            </a: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roku.</a:t>
            </a:r>
          </a:p>
          <a:p>
            <a:pPr marL="285750" indent="-285750" algn="just" defTabSz="457200">
              <a:lnSpc>
                <a:spcPct val="130000"/>
              </a:lnSpc>
              <a:buFontTx/>
              <a:buChar char="-"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Revize rozhodnutí VV ČSLH ze dne 22.3.2013 na žádost klubů ELH, ponechat princip ze sezóny 2013/2014 (viz výše).</a:t>
            </a:r>
          </a:p>
          <a:p>
            <a:pPr marL="285750" indent="-285750" algn="just" defTabSz="457200">
              <a:lnSpc>
                <a:spcPct val="130000"/>
              </a:lnSpc>
              <a:buFontTx/>
              <a:buChar char="-"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Celkový počet podepsaných hráčů do NHL po sezóně 2014/2015 - 6/3 za odstupné v celkové výši 1 515 000 USD.</a:t>
            </a:r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B526B496-50C5-FB42-847F-0D5AF72346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"/>
            <a:ext cx="9144000" cy="764703"/>
          </a:xfrm>
        </p:spPr>
        <p:txBody>
          <a:bodyPr>
            <a:normAutofit/>
          </a:bodyPr>
          <a:lstStyle/>
          <a:p>
            <a:pPr algn="ctr"/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Programy 2012/2018</a:t>
            </a:r>
          </a:p>
        </p:txBody>
      </p:sp>
    </p:spTree>
    <p:extLst>
      <p:ext uri="{BB962C8B-B14F-4D97-AF65-F5344CB8AC3E}">
        <p14:creationId xmlns:p14="http://schemas.microsoft.com/office/powerpoint/2010/main" val="25414256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 txBox="1">
            <a:spLocks/>
          </p:cNvSpPr>
          <p:nvPr/>
        </p:nvSpPr>
        <p:spPr>
          <a:xfrm>
            <a:off x="1524000" y="874432"/>
            <a:ext cx="9144000" cy="64807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30000"/>
              </a:lnSpc>
            </a:pPr>
            <a:r>
              <a:rPr lang="cs-CZ" sz="32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Sezóna 2015/2016 ELH + I. liga</a:t>
            </a:r>
          </a:p>
          <a:p>
            <a:pPr marL="285750" indent="-285750" algn="l">
              <a:lnSpc>
                <a:spcPct val="130000"/>
              </a:lnSpc>
              <a:buFont typeface="Constantia" panose="02030602050306030303" pitchFamily="18" charset="0"/>
              <a:buChar char="⁻"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Soupisky regulovány – maximálně 22 hráčů.</a:t>
            </a:r>
          </a:p>
          <a:p>
            <a:pPr marL="285750" indent="-285750" algn="l">
              <a:lnSpc>
                <a:spcPct val="130000"/>
              </a:lnSpc>
              <a:buFontTx/>
              <a:buChar char="-"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hráčů starších 20 let, 2 brankáři, 2 junioři.</a:t>
            </a:r>
          </a:p>
          <a:p>
            <a:pPr marL="285750" indent="-285750" algn="just">
              <a:lnSpc>
                <a:spcPct val="130000"/>
              </a:lnSpc>
              <a:buFontTx/>
              <a:buChar char="-"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Věkový průměr hráče ELH – </a:t>
            </a:r>
            <a:r>
              <a:rPr lang="cs-CZ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26,97</a:t>
            </a: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roku.</a:t>
            </a:r>
          </a:p>
          <a:p>
            <a:pPr marL="285750" indent="-285750" algn="just">
              <a:lnSpc>
                <a:spcPct val="130000"/>
              </a:lnSpc>
              <a:buFontTx/>
              <a:buChar char="-"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APK LH  zrušila povinnost nasazovat 3 </a:t>
            </a:r>
            <a:r>
              <a:rPr lang="cs-CZ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middle</a:t>
            </a: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</a:t>
            </a: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hráče.</a:t>
            </a:r>
          </a:p>
          <a:p>
            <a:pPr marL="285750" indent="-285750" algn="l">
              <a:lnSpc>
                <a:spcPct val="130000"/>
              </a:lnSpc>
              <a:buFontTx/>
              <a:buChar char="-"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Přijatá změna neměla zásadní vliv na počet </a:t>
            </a:r>
            <a:r>
              <a:rPr lang="cs-CZ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middle</a:t>
            </a: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</a:t>
            </a: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hráčů v ELH (snížení z 92 hráčů v sezóně 2014/15 na počet 75).</a:t>
            </a:r>
          </a:p>
          <a:p>
            <a:pPr marL="285750" indent="-285750" algn="l">
              <a:lnSpc>
                <a:spcPct val="130000"/>
              </a:lnSpc>
              <a:buFontTx/>
              <a:buChar char="-"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Extraliga zaznamenala velký posun ve finanční vyrovnanosti v rámci závazků. </a:t>
            </a:r>
          </a:p>
          <a:p>
            <a:pPr marL="285750" indent="-285750" algn="l">
              <a:lnSpc>
                <a:spcPct val="130000"/>
              </a:lnSpc>
              <a:buFontTx/>
              <a:buChar char="-"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Celkový počet podepsaných hráčů do NHL po sezóně 2015/2016 – 6/1 za odstupné v celkové výši 1 465 000 USD.</a:t>
            </a:r>
          </a:p>
          <a:p>
            <a:pPr marL="285750" indent="-285750" algn="l">
              <a:lnSpc>
                <a:spcPct val="130000"/>
              </a:lnSpc>
              <a:buFontTx/>
              <a:buChar char="-"/>
            </a:pPr>
            <a:endParaRPr lang="cs-CZ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lnSpc>
                <a:spcPct val="130000"/>
              </a:lnSpc>
              <a:buFontTx/>
              <a:buChar char="-"/>
            </a:pPr>
            <a:endParaRPr lang="cs-CZ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lnSpc>
                <a:spcPct val="130000"/>
              </a:lnSpc>
              <a:buFontTx/>
              <a:buChar char="-"/>
            </a:pPr>
            <a:endParaRPr lang="cs-CZ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lnSpc>
                <a:spcPct val="130000"/>
              </a:lnSpc>
              <a:buFontTx/>
              <a:buChar char="-"/>
            </a:pPr>
            <a:endParaRPr lang="cs-CZ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lnSpc>
                <a:spcPct val="130000"/>
              </a:lnSpc>
              <a:buFontTx/>
              <a:buChar char="-"/>
            </a:pPr>
            <a:endParaRPr lang="cs-CZ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lnSpc>
                <a:spcPct val="130000"/>
              </a:lnSpc>
              <a:buFontTx/>
              <a:buChar char="-"/>
            </a:pPr>
            <a:endParaRPr lang="cs-CZ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4C89BC28-E6EC-CE4E-BCE5-CCE4A95CA4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"/>
            <a:ext cx="9144000" cy="764703"/>
          </a:xfrm>
        </p:spPr>
        <p:txBody>
          <a:bodyPr>
            <a:normAutofit/>
          </a:bodyPr>
          <a:lstStyle/>
          <a:p>
            <a:pPr algn="ctr"/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Programy 2012/2018</a:t>
            </a:r>
          </a:p>
        </p:txBody>
      </p:sp>
    </p:spTree>
    <p:extLst>
      <p:ext uri="{BB962C8B-B14F-4D97-AF65-F5344CB8AC3E}">
        <p14:creationId xmlns:p14="http://schemas.microsoft.com/office/powerpoint/2010/main" val="40021505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 txBox="1">
            <a:spLocks/>
          </p:cNvSpPr>
          <p:nvPr/>
        </p:nvSpPr>
        <p:spPr>
          <a:xfrm>
            <a:off x="1524000" y="836712"/>
            <a:ext cx="9144000" cy="60212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lnSpc>
                <a:spcPct val="130000"/>
              </a:lnSpc>
              <a:buFontTx/>
              <a:buChar char="-"/>
            </a:pPr>
            <a:endParaRPr lang="cs-CZ" sz="1800" dirty="0">
              <a:solidFill>
                <a:prstClr val="black"/>
              </a:solidFill>
              <a:latin typeface="Constantia" panose="02030602050306030303" pitchFamily="18" charset="0"/>
              <a:cs typeface="Mongolian Baiti" pitchFamily="66" charset="0"/>
            </a:endParaRPr>
          </a:p>
          <a:p>
            <a:pPr marL="285750" indent="-285750" algn="l">
              <a:lnSpc>
                <a:spcPct val="130000"/>
              </a:lnSpc>
              <a:buFontTx/>
              <a:buChar char="-"/>
            </a:pPr>
            <a:endParaRPr lang="cs-CZ" sz="1800" dirty="0">
              <a:solidFill>
                <a:prstClr val="black"/>
              </a:solidFill>
              <a:latin typeface="Constantia" panose="02030602050306030303" pitchFamily="18" charset="0"/>
              <a:cs typeface="Mongolian Baiti" pitchFamily="66" charset="0"/>
            </a:endParaRPr>
          </a:p>
          <a:p>
            <a:pPr marL="285750" indent="-285750" algn="l">
              <a:lnSpc>
                <a:spcPct val="130000"/>
              </a:lnSpc>
              <a:buFontTx/>
              <a:buChar char="-"/>
            </a:pPr>
            <a:endParaRPr lang="cs-CZ" sz="1800" dirty="0">
              <a:solidFill>
                <a:prstClr val="black"/>
              </a:solidFill>
              <a:latin typeface="Constantia" panose="02030602050306030303" pitchFamily="18" charset="0"/>
              <a:cs typeface="Mongolian Baiti" pitchFamily="66" charset="0"/>
            </a:endParaRPr>
          </a:p>
          <a:p>
            <a:pPr marL="285750" indent="-285750" algn="l">
              <a:lnSpc>
                <a:spcPct val="130000"/>
              </a:lnSpc>
              <a:buFontTx/>
              <a:buChar char="-"/>
            </a:pPr>
            <a:endParaRPr lang="cs-CZ" sz="1800" dirty="0">
              <a:solidFill>
                <a:prstClr val="black"/>
              </a:solidFill>
              <a:latin typeface="Constantia" panose="02030602050306030303" pitchFamily="18" charset="0"/>
              <a:cs typeface="Mongolian Baiti" pitchFamily="66" charset="0"/>
            </a:endParaRPr>
          </a:p>
          <a:p>
            <a:pPr marL="285750" indent="-285750" algn="l">
              <a:lnSpc>
                <a:spcPct val="130000"/>
              </a:lnSpc>
              <a:buFontTx/>
              <a:buChar char="-"/>
            </a:pPr>
            <a:endParaRPr lang="cs-CZ" sz="1800" dirty="0">
              <a:solidFill>
                <a:prstClr val="black"/>
              </a:solidFill>
              <a:latin typeface="Constantia" panose="02030602050306030303" pitchFamily="18" charset="0"/>
              <a:cs typeface="Mongolian Baiti" pitchFamily="66" charset="0"/>
            </a:endParaRPr>
          </a:p>
          <a:p>
            <a:pPr marL="285750" indent="-285750" algn="l">
              <a:lnSpc>
                <a:spcPct val="130000"/>
              </a:lnSpc>
              <a:buFontTx/>
              <a:buChar char="-"/>
            </a:pPr>
            <a:endParaRPr lang="cs-CZ" sz="1800" dirty="0">
              <a:solidFill>
                <a:prstClr val="black"/>
              </a:solidFill>
              <a:latin typeface="Constantia" panose="02030602050306030303" pitchFamily="18" charset="0"/>
              <a:cs typeface="Mongolian Baiti" pitchFamily="66" charset="0"/>
            </a:endParaRPr>
          </a:p>
          <a:p>
            <a:pPr marL="285750" indent="-285750" algn="l">
              <a:lnSpc>
                <a:spcPct val="130000"/>
              </a:lnSpc>
              <a:buFontTx/>
              <a:buChar char="-"/>
            </a:pPr>
            <a:endParaRPr lang="cs-CZ" sz="1800" dirty="0">
              <a:solidFill>
                <a:prstClr val="black"/>
              </a:solidFill>
              <a:latin typeface="Constantia" panose="02030602050306030303" pitchFamily="18" charset="0"/>
              <a:cs typeface="Mongolian Baiti" pitchFamily="66" charset="0"/>
            </a:endParaRPr>
          </a:p>
          <a:p>
            <a:pPr marL="285750" indent="-285750" algn="l">
              <a:lnSpc>
                <a:spcPct val="130000"/>
              </a:lnSpc>
              <a:buFontTx/>
              <a:buChar char="-"/>
            </a:pPr>
            <a:endParaRPr lang="cs-CZ" sz="1800" dirty="0">
              <a:solidFill>
                <a:prstClr val="black"/>
              </a:solidFill>
              <a:latin typeface="Constantia" panose="02030602050306030303" pitchFamily="18" charset="0"/>
              <a:cs typeface="Mongolian Baiti" pitchFamily="66" charset="0"/>
            </a:endParaRPr>
          </a:p>
          <a:p>
            <a:pPr marL="285750" indent="-285750" algn="l">
              <a:lnSpc>
                <a:spcPct val="130000"/>
              </a:lnSpc>
              <a:buFontTx/>
              <a:buChar char="-"/>
            </a:pPr>
            <a:endParaRPr lang="cs-CZ" sz="1800" dirty="0">
              <a:solidFill>
                <a:prstClr val="black"/>
              </a:solidFill>
              <a:latin typeface="Constantia" panose="02030602050306030303" pitchFamily="18" charset="0"/>
              <a:cs typeface="Mongolian Baiti" pitchFamily="66" charset="0"/>
            </a:endParaRPr>
          </a:p>
          <a:p>
            <a:pPr marL="285750" indent="-285750" algn="l">
              <a:lnSpc>
                <a:spcPct val="130000"/>
              </a:lnSpc>
              <a:buFontTx/>
              <a:buChar char="-"/>
            </a:pPr>
            <a:endParaRPr lang="cs-CZ" sz="1800" dirty="0">
              <a:solidFill>
                <a:prstClr val="black"/>
              </a:solidFill>
              <a:latin typeface="Constantia" panose="02030602050306030303" pitchFamily="18" charset="0"/>
              <a:cs typeface="Mongolian Baiti" pitchFamily="66" charset="0"/>
            </a:endParaRPr>
          </a:p>
          <a:p>
            <a:pPr marL="285750" indent="-285750" algn="l">
              <a:lnSpc>
                <a:spcPct val="130000"/>
              </a:lnSpc>
              <a:buFontTx/>
              <a:buChar char="-"/>
            </a:pPr>
            <a:endParaRPr lang="cs-CZ" sz="1800" dirty="0">
              <a:solidFill>
                <a:prstClr val="black"/>
              </a:solidFill>
              <a:latin typeface="Constantia" panose="02030602050306030303" pitchFamily="18" charset="0"/>
              <a:cs typeface="Mongolian Baiti" pitchFamily="66" charset="0"/>
            </a:endParaRPr>
          </a:p>
          <a:p>
            <a:pPr marL="285750" indent="-285750" algn="l">
              <a:lnSpc>
                <a:spcPct val="130000"/>
              </a:lnSpc>
              <a:buFontTx/>
              <a:buChar char="-"/>
            </a:pPr>
            <a:endParaRPr lang="cs-CZ" sz="1800" dirty="0">
              <a:solidFill>
                <a:prstClr val="black"/>
              </a:solidFill>
              <a:latin typeface="Constantia" panose="02030602050306030303" pitchFamily="18" charset="0"/>
              <a:cs typeface="Mongolian Baiti" pitchFamily="66" charset="0"/>
            </a:endParaRPr>
          </a:p>
          <a:p>
            <a:pPr marL="285750" indent="-285750" algn="l">
              <a:lnSpc>
                <a:spcPct val="130000"/>
              </a:lnSpc>
              <a:buFontTx/>
              <a:buChar char="-"/>
            </a:pPr>
            <a:endParaRPr lang="cs-CZ" sz="1800" dirty="0">
              <a:solidFill>
                <a:prstClr val="black"/>
              </a:solidFill>
              <a:latin typeface="Constantia" panose="02030602050306030303" pitchFamily="18" charset="0"/>
              <a:cs typeface="Mongolian Baiti" pitchFamily="66" charset="0"/>
            </a:endParaRPr>
          </a:p>
          <a:p>
            <a:pPr marL="285750" indent="-285750" algn="l">
              <a:lnSpc>
                <a:spcPct val="130000"/>
              </a:lnSpc>
              <a:buFontTx/>
              <a:buChar char="-"/>
            </a:pPr>
            <a:endParaRPr lang="cs-CZ" sz="1600" dirty="0">
              <a:solidFill>
                <a:srgbClr val="0070C0"/>
              </a:solidFill>
              <a:latin typeface="Mongolian Baiti" pitchFamily="66" charset="0"/>
              <a:cs typeface="Mongolian Baiti" pitchFamily="66" charset="0"/>
            </a:endParaRP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AEAA8D11-DCB5-4346-A0E8-11BCA54F9F24}"/>
              </a:ext>
            </a:extLst>
          </p:cNvPr>
          <p:cNvSpPr/>
          <p:nvPr/>
        </p:nvSpPr>
        <p:spPr>
          <a:xfrm>
            <a:off x="1524000" y="769061"/>
            <a:ext cx="9144000" cy="60522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lnSpc>
                <a:spcPct val="130000"/>
              </a:lnSpc>
            </a:pPr>
            <a:r>
              <a:rPr lang="cs-CZ" sz="32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Sezóna 2016/2017 ELH + I. liga</a:t>
            </a:r>
          </a:p>
          <a:p>
            <a:pPr marL="285750" indent="-285750" defTabSz="457200">
              <a:lnSpc>
                <a:spcPct val="130000"/>
              </a:lnSpc>
              <a:buFont typeface="Constantia" panose="02030602050306030303" pitchFamily="18" charset="0"/>
              <a:buChar char="⁻"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Soupisky regulovány – maximálně 22 hráčů.</a:t>
            </a:r>
          </a:p>
          <a:p>
            <a:pPr marL="285750" indent="-285750" defTabSz="457200">
              <a:lnSpc>
                <a:spcPct val="130000"/>
              </a:lnSpc>
              <a:buFontTx/>
              <a:buChar char="-"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hráčů starších 20 let, 2 brankáři, 2 junioři.</a:t>
            </a:r>
          </a:p>
          <a:p>
            <a:pPr marL="285750" indent="-285750" defTabSz="457200">
              <a:lnSpc>
                <a:spcPct val="130000"/>
              </a:lnSpc>
              <a:buFontTx/>
              <a:buChar char="-"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Věkový průměr hráče ELH – </a:t>
            </a:r>
            <a:r>
              <a:rPr lang="cs-CZ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26,38</a:t>
            </a: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roku.</a:t>
            </a:r>
          </a:p>
          <a:p>
            <a:pPr marL="285750" indent="-285750" defTabSz="457200">
              <a:lnSpc>
                <a:spcPct val="130000"/>
              </a:lnSpc>
              <a:buFontTx/>
              <a:buChar char="-"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Diskuse na téma zařazování a skutečného vytěžování mladých hráčů v ELH – nenaplněná očekávání.</a:t>
            </a:r>
          </a:p>
          <a:p>
            <a:pPr marL="285750" indent="-285750" defTabSz="457200">
              <a:lnSpc>
                <a:spcPct val="130000"/>
              </a:lnSpc>
              <a:buFontTx/>
              <a:buChar char="-"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Vytvořena nesestupová I. liga od sezóny  2017/2018 až do mistrovství světa U20 v České republice v sezoně 2019/2020.</a:t>
            </a:r>
          </a:p>
          <a:p>
            <a:pPr marL="285750" indent="-285750" defTabSz="457200">
              <a:lnSpc>
                <a:spcPct val="130000"/>
              </a:lnSpc>
              <a:buFontTx/>
              <a:buChar char="-"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liga pro rozvoj mladých hráčů, jak pro reprezentační výběry ČR, tak pro samotné kluby extraligy a I. ligy.</a:t>
            </a:r>
          </a:p>
          <a:p>
            <a:pPr marL="285750" indent="-285750" defTabSz="457200">
              <a:lnSpc>
                <a:spcPct val="130000"/>
              </a:lnSpc>
              <a:buFontTx/>
              <a:buChar char="-"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Dle plánu by měla být I. liga v sezóně 2020/2021 redukována na nižší počet účastníků (baráž).</a:t>
            </a:r>
          </a:p>
          <a:p>
            <a:pPr marL="285750" indent="-285750" algn="just" defTabSz="457200">
              <a:lnSpc>
                <a:spcPct val="130000"/>
              </a:lnSpc>
              <a:buFontTx/>
              <a:buChar char="-"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Celkový počet podepsaných hráčů do NHL po sezóně 2016/2017 – 9/4 za odstupné v celkové výši 2 455 000 USD.</a:t>
            </a: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00B9DC73-8FE8-2143-AD8C-AA4320D1D6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"/>
            <a:ext cx="9144000" cy="764703"/>
          </a:xfrm>
        </p:spPr>
        <p:txBody>
          <a:bodyPr>
            <a:normAutofit/>
          </a:bodyPr>
          <a:lstStyle/>
          <a:p>
            <a:pPr algn="ctr"/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Programy 2012/2018</a:t>
            </a:r>
          </a:p>
        </p:txBody>
      </p:sp>
    </p:spTree>
    <p:extLst>
      <p:ext uri="{BB962C8B-B14F-4D97-AF65-F5344CB8AC3E}">
        <p14:creationId xmlns:p14="http://schemas.microsoft.com/office/powerpoint/2010/main" val="12799844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">
            <a:extLst>
              <a:ext uri="{FF2B5EF4-FFF2-40B4-BE49-F238E27FC236}">
                <a16:creationId xmlns:a16="http://schemas.microsoft.com/office/drawing/2014/main" id="{3147B6D0-1D93-48C0-92C3-141B5F3E107F}"/>
              </a:ext>
            </a:extLst>
          </p:cNvPr>
          <p:cNvSpPr txBox="1">
            <a:spLocks/>
          </p:cNvSpPr>
          <p:nvPr/>
        </p:nvSpPr>
        <p:spPr>
          <a:xfrm>
            <a:off x="1524000" y="836712"/>
            <a:ext cx="9144000" cy="60212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lnSpc>
                <a:spcPct val="130000"/>
              </a:lnSpc>
              <a:buFontTx/>
              <a:buChar char="-"/>
            </a:pPr>
            <a:endParaRPr lang="cs-CZ" sz="1800" dirty="0">
              <a:solidFill>
                <a:prstClr val="black"/>
              </a:solidFill>
              <a:latin typeface="Constantia" panose="02030602050306030303" pitchFamily="18" charset="0"/>
              <a:cs typeface="Mongolian Baiti" pitchFamily="66" charset="0"/>
            </a:endParaRPr>
          </a:p>
          <a:p>
            <a:pPr marL="285750" indent="-285750" algn="l">
              <a:lnSpc>
                <a:spcPct val="130000"/>
              </a:lnSpc>
              <a:buFontTx/>
              <a:buChar char="-"/>
            </a:pPr>
            <a:endParaRPr lang="cs-CZ" sz="1800" dirty="0">
              <a:solidFill>
                <a:prstClr val="black"/>
              </a:solidFill>
              <a:latin typeface="Constantia" panose="02030602050306030303" pitchFamily="18" charset="0"/>
              <a:cs typeface="Mongolian Baiti" pitchFamily="66" charset="0"/>
            </a:endParaRPr>
          </a:p>
          <a:p>
            <a:pPr marL="285750" indent="-285750" algn="l">
              <a:lnSpc>
                <a:spcPct val="130000"/>
              </a:lnSpc>
              <a:buFontTx/>
              <a:buChar char="-"/>
            </a:pPr>
            <a:endParaRPr lang="cs-CZ" sz="1800" dirty="0">
              <a:solidFill>
                <a:prstClr val="black"/>
              </a:solidFill>
              <a:latin typeface="Constantia" panose="02030602050306030303" pitchFamily="18" charset="0"/>
              <a:cs typeface="Mongolian Baiti" pitchFamily="66" charset="0"/>
            </a:endParaRPr>
          </a:p>
          <a:p>
            <a:pPr marL="285750" indent="-285750" algn="l">
              <a:lnSpc>
                <a:spcPct val="130000"/>
              </a:lnSpc>
              <a:buFontTx/>
              <a:buChar char="-"/>
            </a:pPr>
            <a:endParaRPr lang="cs-CZ" sz="1800" dirty="0">
              <a:solidFill>
                <a:prstClr val="black"/>
              </a:solidFill>
              <a:latin typeface="Constantia" panose="02030602050306030303" pitchFamily="18" charset="0"/>
              <a:cs typeface="Mongolian Baiti" pitchFamily="66" charset="0"/>
            </a:endParaRPr>
          </a:p>
          <a:p>
            <a:pPr marL="285750" indent="-285750" algn="l">
              <a:lnSpc>
                <a:spcPct val="130000"/>
              </a:lnSpc>
              <a:buFontTx/>
              <a:buChar char="-"/>
            </a:pPr>
            <a:endParaRPr lang="cs-CZ" sz="1800" dirty="0">
              <a:solidFill>
                <a:prstClr val="black"/>
              </a:solidFill>
              <a:latin typeface="Constantia" panose="02030602050306030303" pitchFamily="18" charset="0"/>
              <a:cs typeface="Mongolian Baiti" pitchFamily="66" charset="0"/>
            </a:endParaRPr>
          </a:p>
          <a:p>
            <a:pPr marL="285750" indent="-285750" algn="l">
              <a:lnSpc>
                <a:spcPct val="130000"/>
              </a:lnSpc>
              <a:buFontTx/>
              <a:buChar char="-"/>
            </a:pPr>
            <a:endParaRPr lang="cs-CZ" sz="1800" dirty="0">
              <a:solidFill>
                <a:prstClr val="black"/>
              </a:solidFill>
              <a:latin typeface="Constantia" panose="02030602050306030303" pitchFamily="18" charset="0"/>
              <a:cs typeface="Mongolian Baiti" pitchFamily="66" charset="0"/>
            </a:endParaRPr>
          </a:p>
          <a:p>
            <a:pPr marL="285750" indent="-285750" algn="l">
              <a:lnSpc>
                <a:spcPct val="130000"/>
              </a:lnSpc>
              <a:buFontTx/>
              <a:buChar char="-"/>
            </a:pPr>
            <a:endParaRPr lang="cs-CZ" sz="1800" dirty="0">
              <a:solidFill>
                <a:prstClr val="black"/>
              </a:solidFill>
              <a:latin typeface="Constantia" panose="02030602050306030303" pitchFamily="18" charset="0"/>
              <a:cs typeface="Mongolian Baiti" pitchFamily="66" charset="0"/>
            </a:endParaRPr>
          </a:p>
          <a:p>
            <a:pPr marL="285750" indent="-285750" algn="l">
              <a:lnSpc>
                <a:spcPct val="130000"/>
              </a:lnSpc>
              <a:buFontTx/>
              <a:buChar char="-"/>
            </a:pPr>
            <a:endParaRPr lang="cs-CZ" sz="1800" dirty="0">
              <a:solidFill>
                <a:prstClr val="black"/>
              </a:solidFill>
              <a:latin typeface="Constantia" panose="02030602050306030303" pitchFamily="18" charset="0"/>
              <a:cs typeface="Mongolian Baiti" pitchFamily="66" charset="0"/>
            </a:endParaRPr>
          </a:p>
          <a:p>
            <a:pPr marL="285750" indent="-285750" algn="l">
              <a:lnSpc>
                <a:spcPct val="130000"/>
              </a:lnSpc>
              <a:buFontTx/>
              <a:buChar char="-"/>
            </a:pPr>
            <a:endParaRPr lang="cs-CZ" sz="1800" dirty="0">
              <a:solidFill>
                <a:prstClr val="black"/>
              </a:solidFill>
              <a:latin typeface="Constantia" panose="02030602050306030303" pitchFamily="18" charset="0"/>
              <a:cs typeface="Mongolian Baiti" pitchFamily="66" charset="0"/>
            </a:endParaRPr>
          </a:p>
          <a:p>
            <a:pPr marL="285750" indent="-285750" algn="l">
              <a:lnSpc>
                <a:spcPct val="130000"/>
              </a:lnSpc>
              <a:buFontTx/>
              <a:buChar char="-"/>
            </a:pPr>
            <a:endParaRPr lang="cs-CZ" sz="1800" dirty="0">
              <a:solidFill>
                <a:prstClr val="black"/>
              </a:solidFill>
              <a:latin typeface="Constantia" panose="02030602050306030303" pitchFamily="18" charset="0"/>
              <a:cs typeface="Mongolian Baiti" pitchFamily="66" charset="0"/>
            </a:endParaRPr>
          </a:p>
          <a:p>
            <a:pPr marL="285750" indent="-285750" algn="l">
              <a:lnSpc>
                <a:spcPct val="130000"/>
              </a:lnSpc>
              <a:buFontTx/>
              <a:buChar char="-"/>
            </a:pPr>
            <a:endParaRPr lang="cs-CZ" sz="1800" dirty="0">
              <a:solidFill>
                <a:prstClr val="black"/>
              </a:solidFill>
              <a:latin typeface="Constantia" panose="02030602050306030303" pitchFamily="18" charset="0"/>
              <a:cs typeface="Mongolian Baiti" pitchFamily="66" charset="0"/>
            </a:endParaRPr>
          </a:p>
          <a:p>
            <a:pPr marL="285750" indent="-285750" algn="l">
              <a:lnSpc>
                <a:spcPct val="130000"/>
              </a:lnSpc>
              <a:buFontTx/>
              <a:buChar char="-"/>
            </a:pPr>
            <a:endParaRPr lang="cs-CZ" sz="1800" dirty="0">
              <a:solidFill>
                <a:prstClr val="black"/>
              </a:solidFill>
              <a:latin typeface="Constantia" panose="02030602050306030303" pitchFamily="18" charset="0"/>
              <a:cs typeface="Mongolian Baiti" pitchFamily="66" charset="0"/>
            </a:endParaRPr>
          </a:p>
          <a:p>
            <a:pPr marL="285750" indent="-285750" algn="l">
              <a:lnSpc>
                <a:spcPct val="130000"/>
              </a:lnSpc>
              <a:buFontTx/>
              <a:buChar char="-"/>
            </a:pPr>
            <a:endParaRPr lang="cs-CZ" sz="1800" dirty="0">
              <a:solidFill>
                <a:prstClr val="black"/>
              </a:solidFill>
              <a:latin typeface="Constantia" panose="02030602050306030303" pitchFamily="18" charset="0"/>
              <a:cs typeface="Mongolian Baiti" pitchFamily="66" charset="0"/>
            </a:endParaRPr>
          </a:p>
          <a:p>
            <a:pPr marL="285750" indent="-285750" algn="l">
              <a:lnSpc>
                <a:spcPct val="130000"/>
              </a:lnSpc>
              <a:buFontTx/>
              <a:buChar char="-"/>
            </a:pPr>
            <a:endParaRPr lang="cs-CZ" sz="1600" dirty="0">
              <a:solidFill>
                <a:srgbClr val="0070C0"/>
              </a:solidFill>
              <a:latin typeface="Mongolian Baiti" pitchFamily="66" charset="0"/>
              <a:cs typeface="Mongolian Baiti" pitchFamily="66" charset="0"/>
            </a:endParaRP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5F096B31-C185-4E70-8CD6-47080F2798A6}"/>
              </a:ext>
            </a:extLst>
          </p:cNvPr>
          <p:cNvSpPr/>
          <p:nvPr/>
        </p:nvSpPr>
        <p:spPr>
          <a:xfrm>
            <a:off x="1523999" y="764705"/>
            <a:ext cx="9303657" cy="52162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lnSpc>
                <a:spcPct val="130000"/>
              </a:lnSpc>
            </a:pPr>
            <a:r>
              <a:rPr lang="cs-CZ" sz="32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Sezóna 2017/2018 ELH + I. liga</a:t>
            </a:r>
          </a:p>
          <a:p>
            <a:pPr marL="285750" indent="-285750" defTabSz="457200">
              <a:lnSpc>
                <a:spcPct val="130000"/>
              </a:lnSpc>
              <a:buFont typeface="Constantia" panose="02030602050306030303" pitchFamily="18" charset="0"/>
              <a:buChar char="⁻"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Soupisky regulovány – maximálně 21 hráčů.</a:t>
            </a:r>
          </a:p>
          <a:p>
            <a:pPr marL="285750" indent="-285750" defTabSz="457200">
              <a:lnSpc>
                <a:spcPct val="130000"/>
              </a:lnSpc>
              <a:buFontTx/>
              <a:buChar char="-"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hráčů starších 20 let, 2 brankáři, 1 junior.</a:t>
            </a:r>
          </a:p>
          <a:p>
            <a:pPr marL="285750" indent="-285750" defTabSz="457200">
              <a:lnSpc>
                <a:spcPct val="130000"/>
              </a:lnSpc>
              <a:buFontTx/>
              <a:buChar char="-"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Věkový průměr hráče ELH – </a:t>
            </a:r>
            <a:r>
              <a:rPr lang="cs-CZ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26,74</a:t>
            </a: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roku.</a:t>
            </a:r>
          </a:p>
          <a:p>
            <a:pPr marL="285750" indent="-285750" defTabSz="457200">
              <a:lnSpc>
                <a:spcPct val="130000"/>
              </a:lnSpc>
              <a:buFontTx/>
              <a:buChar char="-"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Vznikl projekt Litoměřice pro řízenou výchovu mladých hráčů vzor DUKLA.</a:t>
            </a:r>
          </a:p>
          <a:p>
            <a:pPr marL="285750" indent="-285750" defTabSz="457200">
              <a:lnSpc>
                <a:spcPct val="130000"/>
              </a:lnSpc>
              <a:buFontTx/>
              <a:buChar char="-"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Nebyly potvrzeny obavy o znehodnocení I. ligy pouze  mladými hráči. </a:t>
            </a:r>
          </a:p>
          <a:p>
            <a:pPr marL="285750" indent="-285750" defTabSz="457200">
              <a:lnSpc>
                <a:spcPct val="130000"/>
              </a:lnSpc>
              <a:buFontTx/>
              <a:buChar char="-"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Tento řízený program byl prakticky akceptován pouze v klubech Litoměřice, Benátky, Frýdek-Místek, Třebíč, Kadaň.  </a:t>
            </a:r>
          </a:p>
          <a:p>
            <a:pPr marL="285750" indent="-285750" defTabSz="457200">
              <a:lnSpc>
                <a:spcPct val="130000"/>
              </a:lnSpc>
              <a:buFontTx/>
              <a:buChar char="-"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Dodatek s NHL – přímý transfer 260 000/350 000 USD, nepřímý 30 000 USD.</a:t>
            </a:r>
          </a:p>
          <a:p>
            <a:pPr marL="285750" indent="-285750" algn="just" defTabSz="457200">
              <a:lnSpc>
                <a:spcPct val="130000"/>
              </a:lnSpc>
              <a:buFontTx/>
              <a:buChar char="-"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Celkový počet podepsaných hráčů do NHL po sezóně 2017/2018 – 12/4 za odstupné v celkové výši 3 360 000 USD.</a:t>
            </a:r>
          </a:p>
          <a:p>
            <a:pPr marL="285750" indent="-285750" defTabSz="457200">
              <a:lnSpc>
                <a:spcPct val="130000"/>
              </a:lnSpc>
              <a:buFontTx/>
              <a:buChar char="-"/>
            </a:pPr>
            <a:endParaRPr lang="cs-CZ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CF0494FE-0857-3140-978D-BDB9AA10A6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"/>
            <a:ext cx="9144000" cy="764703"/>
          </a:xfrm>
        </p:spPr>
        <p:txBody>
          <a:bodyPr>
            <a:normAutofit/>
          </a:bodyPr>
          <a:lstStyle/>
          <a:p>
            <a:pPr algn="ctr"/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Programy 2012/2018</a:t>
            </a:r>
          </a:p>
        </p:txBody>
      </p:sp>
    </p:spTree>
    <p:extLst>
      <p:ext uri="{BB962C8B-B14F-4D97-AF65-F5344CB8AC3E}">
        <p14:creationId xmlns:p14="http://schemas.microsoft.com/office/powerpoint/2010/main" val="40101997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">
            <a:extLst>
              <a:ext uri="{FF2B5EF4-FFF2-40B4-BE49-F238E27FC236}">
                <a16:creationId xmlns:a16="http://schemas.microsoft.com/office/drawing/2014/main" id="{3147B6D0-1D93-48C0-92C3-141B5F3E107F}"/>
              </a:ext>
            </a:extLst>
          </p:cNvPr>
          <p:cNvSpPr txBox="1">
            <a:spLocks/>
          </p:cNvSpPr>
          <p:nvPr/>
        </p:nvSpPr>
        <p:spPr>
          <a:xfrm>
            <a:off x="1524000" y="836712"/>
            <a:ext cx="9144000" cy="60212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lnSpc>
                <a:spcPct val="130000"/>
              </a:lnSpc>
              <a:buFontTx/>
              <a:buChar char="-"/>
            </a:pPr>
            <a:endParaRPr lang="cs-CZ" sz="1800" dirty="0">
              <a:solidFill>
                <a:prstClr val="black"/>
              </a:solidFill>
              <a:latin typeface="Constantia" panose="02030602050306030303" pitchFamily="18" charset="0"/>
              <a:cs typeface="Mongolian Baiti" pitchFamily="66" charset="0"/>
            </a:endParaRPr>
          </a:p>
          <a:p>
            <a:pPr marL="285750" indent="-285750" algn="l">
              <a:lnSpc>
                <a:spcPct val="130000"/>
              </a:lnSpc>
              <a:buFontTx/>
              <a:buChar char="-"/>
            </a:pPr>
            <a:endParaRPr lang="cs-CZ" sz="1800" dirty="0">
              <a:solidFill>
                <a:prstClr val="black"/>
              </a:solidFill>
              <a:latin typeface="Constantia" panose="02030602050306030303" pitchFamily="18" charset="0"/>
              <a:cs typeface="Mongolian Baiti" pitchFamily="66" charset="0"/>
            </a:endParaRPr>
          </a:p>
          <a:p>
            <a:pPr marL="285750" indent="-285750" algn="l">
              <a:lnSpc>
                <a:spcPct val="130000"/>
              </a:lnSpc>
              <a:buFontTx/>
              <a:buChar char="-"/>
            </a:pPr>
            <a:endParaRPr lang="cs-CZ" sz="1800" dirty="0">
              <a:solidFill>
                <a:prstClr val="black"/>
              </a:solidFill>
              <a:latin typeface="Constantia" panose="02030602050306030303" pitchFamily="18" charset="0"/>
              <a:cs typeface="Mongolian Baiti" pitchFamily="66" charset="0"/>
            </a:endParaRPr>
          </a:p>
          <a:p>
            <a:pPr marL="285750" indent="-285750" algn="l">
              <a:lnSpc>
                <a:spcPct val="130000"/>
              </a:lnSpc>
              <a:buFontTx/>
              <a:buChar char="-"/>
            </a:pPr>
            <a:endParaRPr lang="cs-CZ" sz="1800" dirty="0">
              <a:solidFill>
                <a:prstClr val="black"/>
              </a:solidFill>
              <a:latin typeface="Constantia" panose="02030602050306030303" pitchFamily="18" charset="0"/>
              <a:cs typeface="Mongolian Baiti" pitchFamily="66" charset="0"/>
            </a:endParaRPr>
          </a:p>
          <a:p>
            <a:pPr marL="285750" indent="-285750" algn="l">
              <a:lnSpc>
                <a:spcPct val="130000"/>
              </a:lnSpc>
              <a:buFontTx/>
              <a:buChar char="-"/>
            </a:pPr>
            <a:endParaRPr lang="cs-CZ" sz="1800" dirty="0">
              <a:solidFill>
                <a:prstClr val="black"/>
              </a:solidFill>
              <a:latin typeface="Constantia" panose="02030602050306030303" pitchFamily="18" charset="0"/>
              <a:cs typeface="Mongolian Baiti" pitchFamily="66" charset="0"/>
            </a:endParaRPr>
          </a:p>
          <a:p>
            <a:pPr marL="285750" indent="-285750" algn="l">
              <a:lnSpc>
                <a:spcPct val="130000"/>
              </a:lnSpc>
              <a:buFontTx/>
              <a:buChar char="-"/>
            </a:pPr>
            <a:endParaRPr lang="cs-CZ" sz="1800" dirty="0">
              <a:solidFill>
                <a:prstClr val="black"/>
              </a:solidFill>
              <a:latin typeface="Constantia" panose="02030602050306030303" pitchFamily="18" charset="0"/>
              <a:cs typeface="Mongolian Baiti" pitchFamily="66" charset="0"/>
            </a:endParaRPr>
          </a:p>
          <a:p>
            <a:pPr marL="285750" indent="-285750" algn="l">
              <a:lnSpc>
                <a:spcPct val="130000"/>
              </a:lnSpc>
              <a:buFontTx/>
              <a:buChar char="-"/>
            </a:pPr>
            <a:endParaRPr lang="cs-CZ" sz="1800" dirty="0">
              <a:solidFill>
                <a:prstClr val="black"/>
              </a:solidFill>
              <a:latin typeface="Constantia" panose="02030602050306030303" pitchFamily="18" charset="0"/>
              <a:cs typeface="Mongolian Baiti" pitchFamily="66" charset="0"/>
            </a:endParaRPr>
          </a:p>
          <a:p>
            <a:pPr marL="285750" indent="-285750" algn="l">
              <a:lnSpc>
                <a:spcPct val="130000"/>
              </a:lnSpc>
              <a:buFontTx/>
              <a:buChar char="-"/>
            </a:pPr>
            <a:endParaRPr lang="cs-CZ" sz="1800" dirty="0">
              <a:solidFill>
                <a:prstClr val="black"/>
              </a:solidFill>
              <a:latin typeface="Constantia" panose="02030602050306030303" pitchFamily="18" charset="0"/>
              <a:cs typeface="Mongolian Baiti" pitchFamily="66" charset="0"/>
            </a:endParaRPr>
          </a:p>
          <a:p>
            <a:pPr marL="285750" indent="-285750" algn="l">
              <a:lnSpc>
                <a:spcPct val="130000"/>
              </a:lnSpc>
              <a:buFontTx/>
              <a:buChar char="-"/>
            </a:pPr>
            <a:endParaRPr lang="cs-CZ" sz="1800" dirty="0">
              <a:solidFill>
                <a:prstClr val="black"/>
              </a:solidFill>
              <a:latin typeface="Constantia" panose="02030602050306030303" pitchFamily="18" charset="0"/>
              <a:cs typeface="Mongolian Baiti" pitchFamily="66" charset="0"/>
            </a:endParaRPr>
          </a:p>
          <a:p>
            <a:pPr marL="285750" indent="-285750" algn="l">
              <a:lnSpc>
                <a:spcPct val="130000"/>
              </a:lnSpc>
              <a:buFontTx/>
              <a:buChar char="-"/>
            </a:pPr>
            <a:endParaRPr lang="cs-CZ" sz="1800" dirty="0">
              <a:solidFill>
                <a:prstClr val="black"/>
              </a:solidFill>
              <a:latin typeface="Constantia" panose="02030602050306030303" pitchFamily="18" charset="0"/>
              <a:cs typeface="Mongolian Baiti" pitchFamily="66" charset="0"/>
            </a:endParaRPr>
          </a:p>
          <a:p>
            <a:pPr marL="285750" indent="-285750" algn="l">
              <a:lnSpc>
                <a:spcPct val="130000"/>
              </a:lnSpc>
              <a:buFontTx/>
              <a:buChar char="-"/>
            </a:pPr>
            <a:endParaRPr lang="cs-CZ" sz="1800" dirty="0">
              <a:solidFill>
                <a:prstClr val="black"/>
              </a:solidFill>
              <a:latin typeface="Constantia" panose="02030602050306030303" pitchFamily="18" charset="0"/>
              <a:cs typeface="Mongolian Baiti" pitchFamily="66" charset="0"/>
            </a:endParaRPr>
          </a:p>
          <a:p>
            <a:pPr marL="285750" indent="-285750" algn="l">
              <a:lnSpc>
                <a:spcPct val="130000"/>
              </a:lnSpc>
              <a:buFontTx/>
              <a:buChar char="-"/>
            </a:pPr>
            <a:endParaRPr lang="cs-CZ" sz="1800" dirty="0">
              <a:solidFill>
                <a:prstClr val="black"/>
              </a:solidFill>
              <a:latin typeface="Constantia" panose="02030602050306030303" pitchFamily="18" charset="0"/>
              <a:cs typeface="Mongolian Baiti" pitchFamily="66" charset="0"/>
            </a:endParaRPr>
          </a:p>
          <a:p>
            <a:pPr marL="285750" indent="-285750" algn="l">
              <a:lnSpc>
                <a:spcPct val="130000"/>
              </a:lnSpc>
              <a:buFontTx/>
              <a:buChar char="-"/>
            </a:pPr>
            <a:endParaRPr lang="cs-CZ" sz="1800" dirty="0">
              <a:solidFill>
                <a:prstClr val="black"/>
              </a:solidFill>
              <a:latin typeface="Constantia" panose="02030602050306030303" pitchFamily="18" charset="0"/>
              <a:cs typeface="Mongolian Baiti" pitchFamily="66" charset="0"/>
            </a:endParaRPr>
          </a:p>
          <a:p>
            <a:pPr marL="285750" indent="-285750" algn="l">
              <a:lnSpc>
                <a:spcPct val="130000"/>
              </a:lnSpc>
              <a:buFontTx/>
              <a:buChar char="-"/>
            </a:pPr>
            <a:endParaRPr lang="cs-CZ" sz="1600" dirty="0">
              <a:solidFill>
                <a:srgbClr val="0070C0"/>
              </a:solidFill>
              <a:latin typeface="Mongolian Baiti" pitchFamily="66" charset="0"/>
              <a:cs typeface="Mongolian Baiti" pitchFamily="66" charset="0"/>
            </a:endParaRPr>
          </a:p>
        </p:txBody>
      </p:sp>
      <p:pic>
        <p:nvPicPr>
          <p:cNvPr id="8" name="Graf 2" descr="image001">
            <a:extLst>
              <a:ext uri="{FF2B5EF4-FFF2-40B4-BE49-F238E27FC236}">
                <a16:creationId xmlns:a16="http://schemas.microsoft.com/office/drawing/2014/main" id="{7D74B159-DD9B-4BDE-8B0B-77134B5C7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358" y="1075429"/>
            <a:ext cx="9073008" cy="5486214"/>
          </a:xfrm>
          <a:prstGeom prst="rect">
            <a:avLst/>
          </a:prstGeom>
          <a:solidFill>
            <a:srgbClr val="00B0F0"/>
          </a:solidFill>
          <a:ln>
            <a:noFill/>
          </a:ln>
        </p:spPr>
      </p:pic>
      <p:sp>
        <p:nvSpPr>
          <p:cNvPr id="9" name="Nadpis 1">
            <a:extLst>
              <a:ext uri="{FF2B5EF4-FFF2-40B4-BE49-F238E27FC236}">
                <a16:creationId xmlns:a16="http://schemas.microsoft.com/office/drawing/2014/main" id="{4ECFC89A-9D7F-3445-9854-256548E0FA7B}"/>
              </a:ext>
            </a:extLst>
          </p:cNvPr>
          <p:cNvSpPr txBox="1">
            <a:spLocks/>
          </p:cNvSpPr>
          <p:nvPr/>
        </p:nvSpPr>
        <p:spPr>
          <a:xfrm>
            <a:off x="1524000" y="1"/>
            <a:ext cx="9144000" cy="7647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378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Programy 2012/2018</a:t>
            </a:r>
          </a:p>
        </p:txBody>
      </p:sp>
    </p:spTree>
    <p:extLst>
      <p:ext uri="{BB962C8B-B14F-4D97-AF65-F5344CB8AC3E}">
        <p14:creationId xmlns:p14="http://schemas.microsoft.com/office/powerpoint/2010/main" val="2277832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6422" y="3285567"/>
            <a:ext cx="10558197" cy="2208244"/>
          </a:xfrm>
        </p:spPr>
        <p:txBody>
          <a:bodyPr>
            <a:noAutofit/>
          </a:bodyPr>
          <a:lstStyle/>
          <a:p>
            <a:pPr algn="l">
              <a:lnSpc>
                <a:spcPts val="6667"/>
              </a:lnSpc>
              <a:spcBef>
                <a:spcPts val="0"/>
              </a:spcBef>
            </a:pPr>
            <a:r>
              <a:rPr lang="cs-CZ" sz="6000" b="1" dirty="0">
                <a:solidFill>
                  <a:schemeClr val="bg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Hospodaření</a:t>
            </a:r>
            <a:br>
              <a:rPr lang="cs-CZ" sz="6000" b="1" dirty="0">
                <a:solidFill>
                  <a:schemeClr val="bg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</a:br>
            <a:r>
              <a:rPr lang="cs-CZ" sz="6000" b="1" dirty="0">
                <a:solidFill>
                  <a:schemeClr val="bg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a investice do mládeže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091880" y="2276872"/>
            <a:ext cx="5469632" cy="1344149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219170">
              <a:lnSpc>
                <a:spcPts val="6667"/>
              </a:lnSpc>
              <a:spcBef>
                <a:spcPts val="0"/>
              </a:spcBef>
            </a:pPr>
            <a:r>
              <a:rPr lang="cs-CZ" sz="16000" b="1" dirty="0">
                <a:solidFill>
                  <a:srgbClr val="D511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5399703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">
            <a:extLst>
              <a:ext uri="{FF2B5EF4-FFF2-40B4-BE49-F238E27FC236}">
                <a16:creationId xmlns:a16="http://schemas.microsoft.com/office/drawing/2014/main" id="{3147B6D0-1D93-48C0-92C3-141B5F3E107F}"/>
              </a:ext>
            </a:extLst>
          </p:cNvPr>
          <p:cNvSpPr txBox="1">
            <a:spLocks/>
          </p:cNvSpPr>
          <p:nvPr/>
        </p:nvSpPr>
        <p:spPr>
          <a:xfrm>
            <a:off x="1524000" y="836712"/>
            <a:ext cx="9144000" cy="60212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lnSpc>
                <a:spcPct val="130000"/>
              </a:lnSpc>
              <a:buFontTx/>
              <a:buChar char="-"/>
            </a:pPr>
            <a:endParaRPr lang="cs-CZ" sz="1800" dirty="0">
              <a:solidFill>
                <a:prstClr val="black"/>
              </a:solidFill>
              <a:latin typeface="Constantia" panose="02030602050306030303" pitchFamily="18" charset="0"/>
              <a:cs typeface="Mongolian Baiti" pitchFamily="66" charset="0"/>
            </a:endParaRPr>
          </a:p>
          <a:p>
            <a:pPr marL="285750" indent="-285750" algn="l">
              <a:lnSpc>
                <a:spcPct val="130000"/>
              </a:lnSpc>
              <a:buFontTx/>
              <a:buChar char="-"/>
            </a:pPr>
            <a:endParaRPr lang="cs-CZ" sz="1800" dirty="0">
              <a:solidFill>
                <a:prstClr val="black"/>
              </a:solidFill>
              <a:latin typeface="Constantia" panose="02030602050306030303" pitchFamily="18" charset="0"/>
              <a:cs typeface="Mongolian Baiti" pitchFamily="66" charset="0"/>
            </a:endParaRPr>
          </a:p>
          <a:p>
            <a:pPr marL="285750" indent="-285750" algn="l">
              <a:lnSpc>
                <a:spcPct val="130000"/>
              </a:lnSpc>
              <a:buFontTx/>
              <a:buChar char="-"/>
            </a:pPr>
            <a:endParaRPr lang="cs-CZ" sz="1800" dirty="0">
              <a:solidFill>
                <a:prstClr val="black"/>
              </a:solidFill>
              <a:latin typeface="Constantia" panose="02030602050306030303" pitchFamily="18" charset="0"/>
              <a:cs typeface="Mongolian Baiti" pitchFamily="66" charset="0"/>
            </a:endParaRPr>
          </a:p>
          <a:p>
            <a:pPr marL="285750" indent="-285750" algn="l">
              <a:lnSpc>
                <a:spcPct val="130000"/>
              </a:lnSpc>
              <a:buFontTx/>
              <a:buChar char="-"/>
            </a:pPr>
            <a:endParaRPr lang="cs-CZ" sz="1800" dirty="0">
              <a:solidFill>
                <a:prstClr val="black"/>
              </a:solidFill>
              <a:latin typeface="Constantia" panose="02030602050306030303" pitchFamily="18" charset="0"/>
              <a:cs typeface="Mongolian Baiti" pitchFamily="66" charset="0"/>
            </a:endParaRPr>
          </a:p>
          <a:p>
            <a:pPr marL="285750" indent="-285750" algn="l">
              <a:lnSpc>
                <a:spcPct val="130000"/>
              </a:lnSpc>
              <a:buFontTx/>
              <a:buChar char="-"/>
            </a:pPr>
            <a:endParaRPr lang="cs-CZ" sz="1800" dirty="0">
              <a:solidFill>
                <a:prstClr val="black"/>
              </a:solidFill>
              <a:latin typeface="Constantia" panose="02030602050306030303" pitchFamily="18" charset="0"/>
              <a:cs typeface="Mongolian Baiti" pitchFamily="66" charset="0"/>
            </a:endParaRPr>
          </a:p>
          <a:p>
            <a:pPr marL="285750" indent="-285750" algn="l">
              <a:lnSpc>
                <a:spcPct val="130000"/>
              </a:lnSpc>
              <a:buFontTx/>
              <a:buChar char="-"/>
            </a:pPr>
            <a:endParaRPr lang="cs-CZ" sz="1800" dirty="0">
              <a:solidFill>
                <a:prstClr val="black"/>
              </a:solidFill>
              <a:latin typeface="Constantia" panose="02030602050306030303" pitchFamily="18" charset="0"/>
              <a:cs typeface="Mongolian Baiti" pitchFamily="66" charset="0"/>
            </a:endParaRPr>
          </a:p>
          <a:p>
            <a:pPr marL="285750" indent="-285750" algn="l">
              <a:lnSpc>
                <a:spcPct val="130000"/>
              </a:lnSpc>
              <a:buFontTx/>
              <a:buChar char="-"/>
            </a:pPr>
            <a:endParaRPr lang="cs-CZ" sz="1800" dirty="0">
              <a:solidFill>
                <a:prstClr val="black"/>
              </a:solidFill>
              <a:latin typeface="Constantia" panose="02030602050306030303" pitchFamily="18" charset="0"/>
              <a:cs typeface="Mongolian Baiti" pitchFamily="66" charset="0"/>
            </a:endParaRPr>
          </a:p>
          <a:p>
            <a:pPr marL="285750" indent="-285750" algn="l">
              <a:lnSpc>
                <a:spcPct val="130000"/>
              </a:lnSpc>
              <a:buFontTx/>
              <a:buChar char="-"/>
            </a:pPr>
            <a:endParaRPr lang="cs-CZ" sz="1800" dirty="0">
              <a:solidFill>
                <a:prstClr val="black"/>
              </a:solidFill>
              <a:latin typeface="Constantia" panose="02030602050306030303" pitchFamily="18" charset="0"/>
              <a:cs typeface="Mongolian Baiti" pitchFamily="66" charset="0"/>
            </a:endParaRPr>
          </a:p>
          <a:p>
            <a:pPr marL="285750" indent="-285750" algn="l">
              <a:lnSpc>
                <a:spcPct val="130000"/>
              </a:lnSpc>
              <a:buFontTx/>
              <a:buChar char="-"/>
            </a:pPr>
            <a:endParaRPr lang="cs-CZ" sz="1800" dirty="0">
              <a:solidFill>
                <a:prstClr val="black"/>
              </a:solidFill>
              <a:latin typeface="Constantia" panose="02030602050306030303" pitchFamily="18" charset="0"/>
              <a:cs typeface="Mongolian Baiti" pitchFamily="66" charset="0"/>
            </a:endParaRPr>
          </a:p>
          <a:p>
            <a:pPr marL="285750" indent="-285750" algn="l">
              <a:lnSpc>
                <a:spcPct val="130000"/>
              </a:lnSpc>
              <a:buFontTx/>
              <a:buChar char="-"/>
            </a:pPr>
            <a:endParaRPr lang="cs-CZ" sz="1800" dirty="0">
              <a:solidFill>
                <a:prstClr val="black"/>
              </a:solidFill>
              <a:latin typeface="Constantia" panose="02030602050306030303" pitchFamily="18" charset="0"/>
              <a:cs typeface="Mongolian Baiti" pitchFamily="66" charset="0"/>
            </a:endParaRPr>
          </a:p>
          <a:p>
            <a:pPr marL="285750" indent="-285750" algn="l">
              <a:lnSpc>
                <a:spcPct val="130000"/>
              </a:lnSpc>
              <a:buFontTx/>
              <a:buChar char="-"/>
            </a:pPr>
            <a:endParaRPr lang="cs-CZ" sz="1800" dirty="0">
              <a:solidFill>
                <a:prstClr val="black"/>
              </a:solidFill>
              <a:latin typeface="Constantia" panose="02030602050306030303" pitchFamily="18" charset="0"/>
              <a:cs typeface="Mongolian Baiti" pitchFamily="66" charset="0"/>
            </a:endParaRPr>
          </a:p>
          <a:p>
            <a:pPr marL="285750" indent="-285750" algn="l">
              <a:lnSpc>
                <a:spcPct val="130000"/>
              </a:lnSpc>
              <a:buFontTx/>
              <a:buChar char="-"/>
            </a:pPr>
            <a:endParaRPr lang="cs-CZ" sz="1800" dirty="0">
              <a:solidFill>
                <a:prstClr val="black"/>
              </a:solidFill>
              <a:latin typeface="Constantia" panose="02030602050306030303" pitchFamily="18" charset="0"/>
              <a:cs typeface="Mongolian Baiti" pitchFamily="66" charset="0"/>
            </a:endParaRPr>
          </a:p>
          <a:p>
            <a:pPr marL="285750" indent="-285750" algn="l">
              <a:lnSpc>
                <a:spcPct val="130000"/>
              </a:lnSpc>
              <a:buFontTx/>
              <a:buChar char="-"/>
            </a:pPr>
            <a:endParaRPr lang="cs-CZ" sz="1800" dirty="0">
              <a:solidFill>
                <a:prstClr val="black"/>
              </a:solidFill>
              <a:latin typeface="Constantia" panose="02030602050306030303" pitchFamily="18" charset="0"/>
              <a:cs typeface="Mongolian Baiti" pitchFamily="66" charset="0"/>
            </a:endParaRPr>
          </a:p>
          <a:p>
            <a:pPr marL="285750" indent="-285750" algn="l">
              <a:lnSpc>
                <a:spcPct val="130000"/>
              </a:lnSpc>
              <a:buFontTx/>
              <a:buChar char="-"/>
            </a:pPr>
            <a:endParaRPr lang="cs-CZ" sz="1600" dirty="0">
              <a:solidFill>
                <a:srgbClr val="0070C0"/>
              </a:solidFill>
              <a:latin typeface="Mongolian Baiti" pitchFamily="66" charset="0"/>
              <a:cs typeface="Mongolian Baiti" pitchFamily="66" charset="0"/>
            </a:endParaRPr>
          </a:p>
        </p:txBody>
      </p:sp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B72E42D5-FE60-48F3-B4AB-0DDCCDA59C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0033577"/>
              </p:ext>
            </p:extLst>
          </p:nvPr>
        </p:nvGraphicFramePr>
        <p:xfrm>
          <a:off x="1622425" y="1484202"/>
          <a:ext cx="8938073" cy="35115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77357">
                  <a:extLst>
                    <a:ext uri="{9D8B030D-6E8A-4147-A177-3AD203B41FA5}">
                      <a16:colId xmlns:a16="http://schemas.microsoft.com/office/drawing/2014/main" val="156556916"/>
                    </a:ext>
                  </a:extLst>
                </a:gridCol>
                <a:gridCol w="1736435">
                  <a:extLst>
                    <a:ext uri="{9D8B030D-6E8A-4147-A177-3AD203B41FA5}">
                      <a16:colId xmlns:a16="http://schemas.microsoft.com/office/drawing/2014/main" val="884160217"/>
                    </a:ext>
                  </a:extLst>
                </a:gridCol>
                <a:gridCol w="1535375">
                  <a:extLst>
                    <a:ext uri="{9D8B030D-6E8A-4147-A177-3AD203B41FA5}">
                      <a16:colId xmlns:a16="http://schemas.microsoft.com/office/drawing/2014/main" val="410082804"/>
                    </a:ext>
                  </a:extLst>
                </a:gridCol>
                <a:gridCol w="676296">
                  <a:extLst>
                    <a:ext uri="{9D8B030D-6E8A-4147-A177-3AD203B41FA5}">
                      <a16:colId xmlns:a16="http://schemas.microsoft.com/office/drawing/2014/main" val="376769376"/>
                    </a:ext>
                  </a:extLst>
                </a:gridCol>
                <a:gridCol w="676296">
                  <a:extLst>
                    <a:ext uri="{9D8B030D-6E8A-4147-A177-3AD203B41FA5}">
                      <a16:colId xmlns:a16="http://schemas.microsoft.com/office/drawing/2014/main" val="168154804"/>
                    </a:ext>
                  </a:extLst>
                </a:gridCol>
                <a:gridCol w="676296">
                  <a:extLst>
                    <a:ext uri="{9D8B030D-6E8A-4147-A177-3AD203B41FA5}">
                      <a16:colId xmlns:a16="http://schemas.microsoft.com/office/drawing/2014/main" val="996959603"/>
                    </a:ext>
                  </a:extLst>
                </a:gridCol>
                <a:gridCol w="676296">
                  <a:extLst>
                    <a:ext uri="{9D8B030D-6E8A-4147-A177-3AD203B41FA5}">
                      <a16:colId xmlns:a16="http://schemas.microsoft.com/office/drawing/2014/main" val="3075651554"/>
                    </a:ext>
                  </a:extLst>
                </a:gridCol>
                <a:gridCol w="676296">
                  <a:extLst>
                    <a:ext uri="{9D8B030D-6E8A-4147-A177-3AD203B41FA5}">
                      <a16:colId xmlns:a16="http://schemas.microsoft.com/office/drawing/2014/main" val="499812455"/>
                    </a:ext>
                  </a:extLst>
                </a:gridCol>
                <a:gridCol w="676296">
                  <a:extLst>
                    <a:ext uri="{9D8B030D-6E8A-4147-A177-3AD203B41FA5}">
                      <a16:colId xmlns:a16="http://schemas.microsoft.com/office/drawing/2014/main" val="2438326104"/>
                    </a:ext>
                  </a:extLst>
                </a:gridCol>
                <a:gridCol w="731130">
                  <a:extLst>
                    <a:ext uri="{9D8B030D-6E8A-4147-A177-3AD203B41FA5}">
                      <a16:colId xmlns:a16="http://schemas.microsoft.com/office/drawing/2014/main" val="3144141211"/>
                    </a:ext>
                  </a:extLst>
                </a:gridCol>
              </a:tblGrid>
              <a:tr h="464399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cs-CZ" sz="1100" b="1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SOUTĚŽ</a:t>
                      </a:r>
                      <a:endParaRPr lang="cs-CZ" sz="11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cs-CZ" sz="1400" b="1" u="none" strike="noStrike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TELH</a:t>
                      </a:r>
                      <a:r>
                        <a:rPr lang="cs-CZ" sz="1400" b="1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cs-CZ" sz="1400" b="1" u="none" strike="noStrike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CZE</a:t>
                      </a:r>
                      <a:endParaRPr lang="cs-CZ" sz="14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4" gridSpan="4"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cs-CZ" sz="11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4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4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4481767"/>
                  </a:ext>
                </a:extLst>
              </a:tr>
              <a:tr h="464399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cs-CZ" sz="1100" b="1" u="none" strike="noStrike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KATEGORIE</a:t>
                      </a:r>
                      <a:endParaRPr lang="cs-CZ" sz="1100" b="1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cs-CZ" sz="1400" b="1" u="none" strike="noStrike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U20</a:t>
                      </a:r>
                      <a:endParaRPr lang="cs-CZ" sz="14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4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24802"/>
                  </a:ext>
                </a:extLst>
              </a:tr>
              <a:tr h="464399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cs-CZ" sz="1100" b="1" u="none" strike="noStrike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POČET UTKÁNÍ</a:t>
                      </a:r>
                      <a:endParaRPr lang="cs-CZ" sz="1100" b="1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cs-CZ" sz="1400" b="1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50% a více</a:t>
                      </a:r>
                      <a:endParaRPr lang="cs-CZ" sz="14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4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2004921"/>
                  </a:ext>
                </a:extLst>
              </a:tr>
              <a:tr h="464399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cs-CZ" sz="1100" b="1" u="none" strike="noStrike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TOI</a:t>
                      </a:r>
                      <a:endParaRPr lang="cs-CZ" sz="1100" b="1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cs-CZ" sz="1400" b="1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min a více</a:t>
                      </a:r>
                      <a:endParaRPr lang="cs-CZ" sz="14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4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023825"/>
                  </a:ext>
                </a:extLst>
              </a:tr>
              <a:tr h="551472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90" u="none" strike="noStrike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Pořadí</a:t>
                      </a:r>
                      <a:endParaRPr lang="cs-CZ" sz="990" b="1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90" u="none" strike="noStrike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Jméno a příjmení</a:t>
                      </a:r>
                      <a:endParaRPr lang="cs-CZ" sz="990" b="1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90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Klub</a:t>
                      </a:r>
                      <a:endParaRPr lang="cs-CZ" sz="99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90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Pozice</a:t>
                      </a:r>
                      <a:endParaRPr lang="cs-CZ" sz="99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90" u="none" strike="noStrike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Utkání</a:t>
                      </a:r>
                      <a:endParaRPr lang="cs-CZ" sz="990" b="1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90" u="none" strike="noStrike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AGE</a:t>
                      </a:r>
                      <a:endParaRPr lang="cs-CZ" sz="990" b="1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90" u="none" strike="noStrike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</a:t>
                      </a:r>
                      <a:endParaRPr lang="cs-CZ" sz="990" b="1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90" u="none" strike="noStrike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cs-CZ" sz="990" b="1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90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endParaRPr lang="cs-CZ" sz="99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90" u="none" strike="noStrike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TOI</a:t>
                      </a:r>
                      <a:r>
                        <a:rPr lang="cs-CZ" sz="990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/GP</a:t>
                      </a:r>
                      <a:endParaRPr lang="cs-CZ" sz="99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1650652"/>
                  </a:ext>
                </a:extLst>
              </a:tr>
              <a:tr h="3283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90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cs-CZ" sz="99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Jakub </a:t>
                      </a:r>
                      <a:r>
                        <a:rPr lang="cs-CZ" sz="1400" b="1" u="none" strike="noStrike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Galvas</a:t>
                      </a:r>
                      <a:endParaRPr lang="cs-CZ" sz="14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90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HC Olomouc</a:t>
                      </a:r>
                      <a:endParaRPr lang="cs-CZ" sz="99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90" u="none" strike="noStrike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endParaRPr lang="cs-CZ" sz="990" b="0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90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  <a:endParaRPr lang="cs-CZ" sz="99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90" u="none" strike="noStrike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1999</a:t>
                      </a:r>
                      <a:endParaRPr lang="cs-CZ" sz="990" b="0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90" b="0" i="0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90" b="0" i="0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90" b="1" i="0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90" b="1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20:36</a:t>
                      </a:r>
                      <a:endParaRPr lang="cs-CZ" sz="99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2538783"/>
                  </a:ext>
                </a:extLst>
              </a:tr>
              <a:tr h="359557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90" u="none" strike="noStrike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cs-CZ" sz="990" b="0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u="sng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Karel Plášek</a:t>
                      </a:r>
                      <a:endParaRPr lang="cs-CZ" sz="1400" b="1" i="0" u="sng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990" b="0" i="0" u="none" strike="noStrike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HC Kometa Brno</a:t>
                      </a:r>
                    </a:p>
                  </a:txBody>
                  <a:tcPr marL="7620" marR="7620" marT="762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990" b="0" i="0" u="none" strike="noStrike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Ú</a:t>
                      </a:r>
                    </a:p>
                  </a:txBody>
                  <a:tcPr marL="7620" marR="7620" marT="762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990" b="0" i="0" u="none" strike="noStrike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7620" marR="7620" marT="762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990" b="0" i="0" u="none" strike="noStrike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2000</a:t>
                      </a:r>
                    </a:p>
                  </a:txBody>
                  <a:tcPr marL="7620" marR="7620" marT="762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990" b="0" i="0" u="none" strike="noStrike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990" b="0" i="0" u="none" strike="noStrike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990" b="1" i="0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7620" marR="7620" marT="762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990" b="1" i="0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11:07</a:t>
                      </a:r>
                    </a:p>
                  </a:txBody>
                  <a:tcPr marL="7620" marR="7620" marT="762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7172012"/>
                  </a:ext>
                </a:extLst>
              </a:tr>
              <a:tr h="414642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90" u="none" strike="noStrike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cs-CZ" sz="990" b="0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Jan Myšák</a:t>
                      </a:r>
                      <a:endParaRPr lang="cs-CZ" sz="14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90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HC VERVA Litvínov</a:t>
                      </a:r>
                      <a:endParaRPr lang="cs-CZ" sz="99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90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Ú</a:t>
                      </a:r>
                      <a:endParaRPr lang="cs-CZ" sz="99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90" b="0" i="0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90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2002</a:t>
                      </a:r>
                      <a:endParaRPr lang="cs-CZ" sz="99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90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cs-CZ" sz="99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90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cs-CZ" sz="99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90" b="0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cs-CZ" sz="99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90" b="1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11:03</a:t>
                      </a:r>
                      <a:endParaRPr lang="cs-CZ" sz="99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9682833"/>
                  </a:ext>
                </a:extLst>
              </a:tr>
            </a:tbl>
          </a:graphicData>
        </a:graphic>
      </p:graphicFrame>
      <p:pic>
        <p:nvPicPr>
          <p:cNvPr id="12" name="Obrázek 11">
            <a:extLst>
              <a:ext uri="{FF2B5EF4-FFF2-40B4-BE49-F238E27FC236}">
                <a16:creationId xmlns:a16="http://schemas.microsoft.com/office/drawing/2014/main" id="{C89F2F39-92ED-46A6-BD10-6EC69B490B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193" y="1700808"/>
            <a:ext cx="2736305" cy="1289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9A123250-69FC-49F8-B278-4F831BA48C0D}"/>
              </a:ext>
            </a:extLst>
          </p:cNvPr>
          <p:cNvSpPr txBox="1"/>
          <p:nvPr/>
        </p:nvSpPr>
        <p:spPr>
          <a:xfrm>
            <a:off x="1622424" y="899428"/>
            <a:ext cx="6561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cs-CZ" sz="24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Sezóna 2018/2019 ELH</a:t>
            </a:r>
            <a:endParaRPr lang="cs-CZ" sz="2400" u="sng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id="{D4AC4508-8D80-644C-8B15-F279AB56C5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"/>
            <a:ext cx="9144000" cy="764703"/>
          </a:xfrm>
        </p:spPr>
        <p:txBody>
          <a:bodyPr>
            <a:normAutofit/>
          </a:bodyPr>
          <a:lstStyle/>
          <a:p>
            <a:pPr algn="ctr"/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Programy 2012/2018</a:t>
            </a:r>
          </a:p>
        </p:txBody>
      </p:sp>
    </p:spTree>
    <p:extLst>
      <p:ext uri="{BB962C8B-B14F-4D97-AF65-F5344CB8AC3E}">
        <p14:creationId xmlns:p14="http://schemas.microsoft.com/office/powerpoint/2010/main" val="28120906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">
            <a:extLst>
              <a:ext uri="{FF2B5EF4-FFF2-40B4-BE49-F238E27FC236}">
                <a16:creationId xmlns:a16="http://schemas.microsoft.com/office/drawing/2014/main" id="{3147B6D0-1D93-48C0-92C3-141B5F3E107F}"/>
              </a:ext>
            </a:extLst>
          </p:cNvPr>
          <p:cNvSpPr txBox="1">
            <a:spLocks/>
          </p:cNvSpPr>
          <p:nvPr/>
        </p:nvSpPr>
        <p:spPr>
          <a:xfrm>
            <a:off x="1524000" y="836712"/>
            <a:ext cx="9144000" cy="60212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lnSpc>
                <a:spcPct val="130000"/>
              </a:lnSpc>
              <a:buFontTx/>
              <a:buChar char="-"/>
            </a:pPr>
            <a:endParaRPr lang="cs-CZ" sz="1800" dirty="0">
              <a:solidFill>
                <a:prstClr val="black"/>
              </a:solidFill>
              <a:latin typeface="Constantia" panose="02030602050306030303" pitchFamily="18" charset="0"/>
              <a:cs typeface="Mongolian Baiti" pitchFamily="66" charset="0"/>
            </a:endParaRPr>
          </a:p>
          <a:p>
            <a:pPr marL="285750" indent="-285750" algn="l">
              <a:lnSpc>
                <a:spcPct val="130000"/>
              </a:lnSpc>
              <a:buFontTx/>
              <a:buChar char="-"/>
            </a:pPr>
            <a:endParaRPr lang="cs-CZ" sz="1800" dirty="0">
              <a:solidFill>
                <a:prstClr val="black"/>
              </a:solidFill>
              <a:latin typeface="Constantia" panose="02030602050306030303" pitchFamily="18" charset="0"/>
              <a:cs typeface="Mongolian Baiti" pitchFamily="66" charset="0"/>
            </a:endParaRPr>
          </a:p>
          <a:p>
            <a:pPr marL="285750" indent="-285750" algn="l">
              <a:lnSpc>
                <a:spcPct val="130000"/>
              </a:lnSpc>
              <a:buFontTx/>
              <a:buChar char="-"/>
            </a:pPr>
            <a:endParaRPr lang="cs-CZ" sz="1800" dirty="0">
              <a:solidFill>
                <a:prstClr val="black"/>
              </a:solidFill>
              <a:latin typeface="Constantia" panose="02030602050306030303" pitchFamily="18" charset="0"/>
              <a:cs typeface="Mongolian Baiti" pitchFamily="66" charset="0"/>
            </a:endParaRPr>
          </a:p>
          <a:p>
            <a:pPr marL="285750" indent="-285750" algn="l">
              <a:lnSpc>
                <a:spcPct val="130000"/>
              </a:lnSpc>
              <a:buFontTx/>
              <a:buChar char="-"/>
            </a:pPr>
            <a:endParaRPr lang="cs-CZ" sz="1800" dirty="0">
              <a:solidFill>
                <a:prstClr val="black"/>
              </a:solidFill>
              <a:latin typeface="Constantia" panose="02030602050306030303" pitchFamily="18" charset="0"/>
              <a:cs typeface="Mongolian Baiti" pitchFamily="66" charset="0"/>
            </a:endParaRPr>
          </a:p>
          <a:p>
            <a:pPr marL="285750" indent="-285750" algn="l">
              <a:lnSpc>
                <a:spcPct val="130000"/>
              </a:lnSpc>
              <a:buFontTx/>
              <a:buChar char="-"/>
            </a:pPr>
            <a:endParaRPr lang="cs-CZ" sz="1800" dirty="0">
              <a:solidFill>
                <a:prstClr val="black"/>
              </a:solidFill>
              <a:latin typeface="Constantia" panose="02030602050306030303" pitchFamily="18" charset="0"/>
              <a:cs typeface="Mongolian Baiti" pitchFamily="66" charset="0"/>
            </a:endParaRPr>
          </a:p>
          <a:p>
            <a:pPr marL="285750" indent="-285750" algn="l">
              <a:lnSpc>
                <a:spcPct val="130000"/>
              </a:lnSpc>
              <a:buFontTx/>
              <a:buChar char="-"/>
            </a:pPr>
            <a:endParaRPr lang="cs-CZ" sz="1800" dirty="0">
              <a:solidFill>
                <a:prstClr val="black"/>
              </a:solidFill>
              <a:latin typeface="Constantia" panose="02030602050306030303" pitchFamily="18" charset="0"/>
              <a:cs typeface="Mongolian Baiti" pitchFamily="66" charset="0"/>
            </a:endParaRPr>
          </a:p>
          <a:p>
            <a:pPr marL="285750" indent="-285750" algn="l">
              <a:lnSpc>
                <a:spcPct val="130000"/>
              </a:lnSpc>
              <a:buFontTx/>
              <a:buChar char="-"/>
            </a:pPr>
            <a:endParaRPr lang="cs-CZ" sz="1800" dirty="0">
              <a:solidFill>
                <a:prstClr val="black"/>
              </a:solidFill>
              <a:latin typeface="Constantia" panose="02030602050306030303" pitchFamily="18" charset="0"/>
              <a:cs typeface="Mongolian Baiti" pitchFamily="66" charset="0"/>
            </a:endParaRPr>
          </a:p>
          <a:p>
            <a:pPr marL="285750" indent="-285750" algn="l">
              <a:lnSpc>
                <a:spcPct val="130000"/>
              </a:lnSpc>
              <a:buFontTx/>
              <a:buChar char="-"/>
            </a:pPr>
            <a:endParaRPr lang="cs-CZ" sz="1800" dirty="0">
              <a:solidFill>
                <a:prstClr val="black"/>
              </a:solidFill>
              <a:latin typeface="Constantia" panose="02030602050306030303" pitchFamily="18" charset="0"/>
              <a:cs typeface="Mongolian Baiti" pitchFamily="66" charset="0"/>
            </a:endParaRPr>
          </a:p>
          <a:p>
            <a:pPr marL="285750" indent="-285750" algn="l">
              <a:lnSpc>
                <a:spcPct val="130000"/>
              </a:lnSpc>
              <a:buFontTx/>
              <a:buChar char="-"/>
            </a:pPr>
            <a:endParaRPr lang="cs-CZ" sz="1800" dirty="0">
              <a:solidFill>
                <a:prstClr val="black"/>
              </a:solidFill>
              <a:latin typeface="Constantia" panose="02030602050306030303" pitchFamily="18" charset="0"/>
              <a:cs typeface="Mongolian Baiti" pitchFamily="66" charset="0"/>
            </a:endParaRPr>
          </a:p>
          <a:p>
            <a:pPr marL="285750" indent="-285750" algn="l">
              <a:lnSpc>
                <a:spcPct val="130000"/>
              </a:lnSpc>
              <a:buFontTx/>
              <a:buChar char="-"/>
            </a:pPr>
            <a:endParaRPr lang="cs-CZ" sz="1800" dirty="0">
              <a:solidFill>
                <a:prstClr val="black"/>
              </a:solidFill>
              <a:latin typeface="Constantia" panose="02030602050306030303" pitchFamily="18" charset="0"/>
              <a:cs typeface="Mongolian Baiti" pitchFamily="66" charset="0"/>
            </a:endParaRPr>
          </a:p>
          <a:p>
            <a:pPr marL="285750" indent="-285750" algn="l">
              <a:lnSpc>
                <a:spcPct val="130000"/>
              </a:lnSpc>
              <a:buFontTx/>
              <a:buChar char="-"/>
            </a:pPr>
            <a:endParaRPr lang="cs-CZ" sz="1800" dirty="0">
              <a:solidFill>
                <a:prstClr val="black"/>
              </a:solidFill>
              <a:latin typeface="Constantia" panose="02030602050306030303" pitchFamily="18" charset="0"/>
              <a:cs typeface="Mongolian Baiti" pitchFamily="66" charset="0"/>
            </a:endParaRPr>
          </a:p>
          <a:p>
            <a:pPr marL="285750" indent="-285750" algn="l">
              <a:lnSpc>
                <a:spcPct val="130000"/>
              </a:lnSpc>
              <a:buFontTx/>
              <a:buChar char="-"/>
            </a:pPr>
            <a:endParaRPr lang="cs-CZ" sz="1800" dirty="0">
              <a:solidFill>
                <a:prstClr val="black"/>
              </a:solidFill>
              <a:latin typeface="Constantia" panose="02030602050306030303" pitchFamily="18" charset="0"/>
              <a:cs typeface="Mongolian Baiti" pitchFamily="66" charset="0"/>
            </a:endParaRPr>
          </a:p>
          <a:p>
            <a:pPr marL="285750" indent="-285750" algn="l">
              <a:lnSpc>
                <a:spcPct val="130000"/>
              </a:lnSpc>
              <a:buFontTx/>
              <a:buChar char="-"/>
            </a:pPr>
            <a:endParaRPr lang="cs-CZ" sz="1800" dirty="0">
              <a:solidFill>
                <a:prstClr val="black"/>
              </a:solidFill>
              <a:latin typeface="Constantia" panose="02030602050306030303" pitchFamily="18" charset="0"/>
              <a:cs typeface="Mongolian Baiti" pitchFamily="66" charset="0"/>
            </a:endParaRPr>
          </a:p>
          <a:p>
            <a:pPr marL="285750" indent="-285750" algn="l">
              <a:lnSpc>
                <a:spcPct val="130000"/>
              </a:lnSpc>
              <a:buFontTx/>
              <a:buChar char="-"/>
            </a:pPr>
            <a:endParaRPr lang="cs-CZ" sz="1600" dirty="0">
              <a:solidFill>
                <a:srgbClr val="0070C0"/>
              </a:solidFill>
              <a:latin typeface="Mongolian Baiti" pitchFamily="66" charset="0"/>
              <a:cs typeface="Mongolian Baiti" pitchFamily="66" charset="0"/>
            </a:endParaRPr>
          </a:p>
        </p:txBody>
      </p:sp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72978B7A-C88A-4521-87CA-C417B8E04C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4048881"/>
              </p:ext>
            </p:extLst>
          </p:nvPr>
        </p:nvGraphicFramePr>
        <p:xfrm>
          <a:off x="1666459" y="1298376"/>
          <a:ext cx="8894039" cy="550101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76702">
                  <a:extLst>
                    <a:ext uri="{9D8B030D-6E8A-4147-A177-3AD203B41FA5}">
                      <a16:colId xmlns:a16="http://schemas.microsoft.com/office/drawing/2014/main" val="738194417"/>
                    </a:ext>
                  </a:extLst>
                </a:gridCol>
                <a:gridCol w="1916925">
                  <a:extLst>
                    <a:ext uri="{9D8B030D-6E8A-4147-A177-3AD203B41FA5}">
                      <a16:colId xmlns:a16="http://schemas.microsoft.com/office/drawing/2014/main" val="927532945"/>
                    </a:ext>
                  </a:extLst>
                </a:gridCol>
                <a:gridCol w="1352441">
                  <a:extLst>
                    <a:ext uri="{9D8B030D-6E8A-4147-A177-3AD203B41FA5}">
                      <a16:colId xmlns:a16="http://schemas.microsoft.com/office/drawing/2014/main" val="2558200944"/>
                    </a:ext>
                  </a:extLst>
                </a:gridCol>
                <a:gridCol w="675791">
                  <a:extLst>
                    <a:ext uri="{9D8B030D-6E8A-4147-A177-3AD203B41FA5}">
                      <a16:colId xmlns:a16="http://schemas.microsoft.com/office/drawing/2014/main" val="13344474"/>
                    </a:ext>
                  </a:extLst>
                </a:gridCol>
                <a:gridCol w="675791">
                  <a:extLst>
                    <a:ext uri="{9D8B030D-6E8A-4147-A177-3AD203B41FA5}">
                      <a16:colId xmlns:a16="http://schemas.microsoft.com/office/drawing/2014/main" val="1352572435"/>
                    </a:ext>
                  </a:extLst>
                </a:gridCol>
                <a:gridCol w="535957">
                  <a:extLst>
                    <a:ext uri="{9D8B030D-6E8A-4147-A177-3AD203B41FA5}">
                      <a16:colId xmlns:a16="http://schemas.microsoft.com/office/drawing/2014/main" val="3503707961"/>
                    </a:ext>
                  </a:extLst>
                </a:gridCol>
                <a:gridCol w="815622">
                  <a:extLst>
                    <a:ext uri="{9D8B030D-6E8A-4147-A177-3AD203B41FA5}">
                      <a16:colId xmlns:a16="http://schemas.microsoft.com/office/drawing/2014/main" val="3562307917"/>
                    </a:ext>
                  </a:extLst>
                </a:gridCol>
                <a:gridCol w="675791">
                  <a:extLst>
                    <a:ext uri="{9D8B030D-6E8A-4147-A177-3AD203B41FA5}">
                      <a16:colId xmlns:a16="http://schemas.microsoft.com/office/drawing/2014/main" val="753889449"/>
                    </a:ext>
                  </a:extLst>
                </a:gridCol>
                <a:gridCol w="675791">
                  <a:extLst>
                    <a:ext uri="{9D8B030D-6E8A-4147-A177-3AD203B41FA5}">
                      <a16:colId xmlns:a16="http://schemas.microsoft.com/office/drawing/2014/main" val="680070431"/>
                    </a:ext>
                  </a:extLst>
                </a:gridCol>
                <a:gridCol w="693228">
                  <a:extLst>
                    <a:ext uri="{9D8B030D-6E8A-4147-A177-3AD203B41FA5}">
                      <a16:colId xmlns:a16="http://schemas.microsoft.com/office/drawing/2014/main" val="1546815879"/>
                    </a:ext>
                  </a:extLst>
                </a:gridCol>
              </a:tblGrid>
              <a:tr h="285904"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cs-CZ" sz="11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SOUTĚŽ</a:t>
                      </a:r>
                    </a:p>
                  </a:txBody>
                  <a:tcPr marL="7620" marR="7620" marT="7620" marB="0" anchor="b"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SM - LIIGA FIN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4" gridSpan="4">
                  <a:txBody>
                    <a:bodyPr/>
                    <a:lstStyle/>
                    <a:p>
                      <a:pPr algn="l" rtl="0" fontAlgn="b"/>
                      <a:r>
                        <a:rPr lang="cs-CZ" sz="11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solidFill>
                      <a:srgbClr val="00B0F0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4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4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9859582"/>
                  </a:ext>
                </a:extLst>
              </a:tr>
              <a:tr h="285904"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cs-CZ" sz="11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KATEGORIE</a:t>
                      </a:r>
                    </a:p>
                  </a:txBody>
                  <a:tcPr marL="7620" marR="7620" marT="7620" marB="0" anchor="b"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U20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4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0472016"/>
                  </a:ext>
                </a:extLst>
              </a:tr>
              <a:tr h="285904"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cs-CZ" sz="11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POČET UTKÁNÍ</a:t>
                      </a:r>
                    </a:p>
                  </a:txBody>
                  <a:tcPr marL="7620" marR="7620" marT="7620" marB="0" anchor="b"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50% a více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4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9074221"/>
                  </a:ext>
                </a:extLst>
              </a:tr>
              <a:tr h="285904"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cs-CZ" sz="11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TOI</a:t>
                      </a:r>
                    </a:p>
                  </a:txBody>
                  <a:tcPr marL="7620" marR="7620" marT="7620" marB="0" anchor="b"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min a více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4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3872244"/>
                  </a:ext>
                </a:extLst>
              </a:tr>
              <a:tr h="315793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99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Pořadí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99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Jméno a příjmení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99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Klub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99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Pozice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99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Utkání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99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AGE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99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99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99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99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TOI/GP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8444843"/>
                  </a:ext>
                </a:extLst>
              </a:tr>
              <a:tr h="246469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i="0" u="sng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Heinola</a:t>
                      </a:r>
                      <a:r>
                        <a:rPr lang="cs-CZ" sz="1400" b="1" i="0" u="sng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cs-CZ" sz="1400" b="1" i="0" u="sng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Ville</a:t>
                      </a:r>
                      <a:endParaRPr lang="cs-CZ" sz="1400" b="1" i="0" u="sng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Lukko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LD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17:56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8919588"/>
                  </a:ext>
                </a:extLst>
              </a:tr>
              <a:tr h="246469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i="0" u="sng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Kakko</a:t>
                      </a:r>
                      <a:r>
                        <a:rPr lang="cs-CZ" sz="1400" b="1" i="0" u="sng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cs-CZ" sz="1400" b="1" i="0" u="sng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Kaapo</a:t>
                      </a:r>
                      <a:endParaRPr lang="cs-CZ" sz="1400" b="1" i="0" u="sng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TPS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LW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17:40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768062"/>
                  </a:ext>
                </a:extLst>
              </a:tr>
              <a:tr h="246469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Kokkonen</a:t>
                      </a:r>
                      <a:r>
                        <a:rPr lang="cs-CZ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cs-CZ" sz="14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Mikko</a:t>
                      </a:r>
                      <a:endParaRPr lang="cs-CZ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Jukurit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RD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16:34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3530463"/>
                  </a:ext>
                </a:extLst>
              </a:tr>
              <a:tr h="246469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i="0" u="sng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Heponiemi</a:t>
                      </a:r>
                      <a:r>
                        <a:rPr lang="cs-CZ" sz="1400" b="1" i="0" u="sng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cs-CZ" sz="1400" b="1" i="0" u="sng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Aleksi</a:t>
                      </a:r>
                      <a:endParaRPr lang="cs-CZ" sz="1400" b="1" i="0" u="sng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Kärpät</a:t>
                      </a:r>
                      <a:endParaRPr lang="cs-CZ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RW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15:13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4253996"/>
                  </a:ext>
                </a:extLst>
              </a:tr>
              <a:tr h="246469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i="0" u="sng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Lundell</a:t>
                      </a:r>
                      <a:r>
                        <a:rPr lang="cs-CZ" sz="1400" b="1" i="0" u="sng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Anton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HIFK</a:t>
                      </a:r>
                      <a:endParaRPr lang="cs-CZ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15:00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6164008"/>
                  </a:ext>
                </a:extLst>
              </a:tr>
              <a:tr h="246469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i="0" u="sng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Virtanen</a:t>
                      </a:r>
                      <a:r>
                        <a:rPr lang="cs-CZ" sz="1400" b="1" i="0" u="sng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cs-CZ" sz="1400" b="1" i="0" u="sng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Santeri</a:t>
                      </a:r>
                      <a:endParaRPr lang="cs-CZ" sz="1400" b="1" i="0" u="sng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SaiPa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14:51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6965591"/>
                  </a:ext>
                </a:extLst>
              </a:tr>
              <a:tr h="246469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i="0" u="sng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Ylönen, Jesse</a:t>
                      </a:r>
                      <a:endParaRPr lang="cs-CZ" sz="1400" b="1" i="0" u="sng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Pelicans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RW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14:01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5030383"/>
                  </a:ext>
                </a:extLst>
              </a:tr>
              <a:tr h="246469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Kaskinen</a:t>
                      </a:r>
                      <a:r>
                        <a:rPr lang="cs-CZ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cs-CZ" sz="14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Olli</a:t>
                      </a:r>
                      <a:endParaRPr lang="cs-CZ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TPS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LD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13:55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5065213"/>
                  </a:ext>
                </a:extLst>
              </a:tr>
              <a:tr h="246469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Kivenmäki, Otto</a:t>
                      </a:r>
                      <a:endParaRPr lang="cs-CZ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Ässät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LW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13:05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19948"/>
                  </a:ext>
                </a:extLst>
              </a:tr>
              <a:tr h="246469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i="0" u="sng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Nyman, Linus</a:t>
                      </a:r>
                      <a:endParaRPr lang="cs-CZ" sz="1400" b="1" i="0" u="sng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Lukko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LW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13:02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2441803"/>
                  </a:ext>
                </a:extLst>
              </a:tr>
              <a:tr h="246469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Klemetti</a:t>
                      </a:r>
                      <a:r>
                        <a:rPr lang="cs-CZ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cs-CZ" sz="14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Aleksi</a:t>
                      </a:r>
                      <a:endParaRPr lang="cs-CZ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KalPa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LW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13:01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2680763"/>
                  </a:ext>
                </a:extLst>
              </a:tr>
              <a:tr h="246469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Killinen</a:t>
                      </a:r>
                      <a:r>
                        <a:rPr lang="cs-CZ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cs-CZ" sz="14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Lenni</a:t>
                      </a:r>
                      <a:endParaRPr lang="cs-CZ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Ässät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LW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12:08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6368468"/>
                  </a:ext>
                </a:extLst>
              </a:tr>
              <a:tr h="270995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i="0" u="sng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Puustinen, Valtteri</a:t>
                      </a:r>
                      <a:endParaRPr lang="cs-CZ" sz="1400" b="1" i="0" u="sng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HPK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RW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11:44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2355021"/>
                  </a:ext>
                </a:extLst>
              </a:tr>
              <a:tr h="270995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i="0" u="sng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Vainionpää</a:t>
                      </a:r>
                      <a:r>
                        <a:rPr lang="cs-CZ" sz="1400" b="1" i="0" u="sng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cs-CZ" sz="1400" b="1" i="0" u="sng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Samuli</a:t>
                      </a:r>
                      <a:endParaRPr lang="cs-CZ" sz="1400" b="1" i="0" u="sng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Ilves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11:12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0992167"/>
                  </a:ext>
                </a:extLst>
              </a:tr>
              <a:tr h="270995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i="0" u="sng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Utunen</a:t>
                      </a:r>
                      <a:r>
                        <a:rPr lang="cs-CZ" sz="1400" b="1" i="0" u="sng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Toni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Tappara</a:t>
                      </a:r>
                      <a:endParaRPr lang="cs-CZ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LD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11:06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4809263"/>
                  </a:ext>
                </a:extLst>
              </a:tr>
              <a:tr h="270995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Torikka</a:t>
                      </a:r>
                      <a:r>
                        <a:rPr lang="cs-CZ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cs-CZ" sz="14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Kasperi</a:t>
                      </a:r>
                      <a:endParaRPr lang="cs-CZ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SaiPa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LD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11:00</a:t>
                      </a: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533651"/>
                  </a:ext>
                </a:extLst>
              </a:tr>
            </a:tbl>
          </a:graphicData>
        </a:graphic>
      </p:graphicFrame>
      <p:pic>
        <p:nvPicPr>
          <p:cNvPr id="10" name="Obrázek 9">
            <a:extLst>
              <a:ext uri="{FF2B5EF4-FFF2-40B4-BE49-F238E27FC236}">
                <a16:creationId xmlns:a16="http://schemas.microsoft.com/office/drawing/2014/main" id="{1C566A77-E087-4A6A-8711-C394595456C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208" y="1337257"/>
            <a:ext cx="2242208" cy="108363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16AAF22-6BE2-43F1-AA1C-8A515CDE46D9}"/>
              </a:ext>
            </a:extLst>
          </p:cNvPr>
          <p:cNvSpPr txBox="1"/>
          <p:nvPr/>
        </p:nvSpPr>
        <p:spPr>
          <a:xfrm>
            <a:off x="1666458" y="836711"/>
            <a:ext cx="5112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cs-CZ" sz="24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Sezóna 2018/2019 </a:t>
            </a:r>
            <a:endParaRPr lang="cs-CZ" sz="2400" u="sng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id="{D2E87388-34A4-F647-A59D-07441C678C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"/>
            <a:ext cx="9144000" cy="764703"/>
          </a:xfrm>
        </p:spPr>
        <p:txBody>
          <a:bodyPr>
            <a:normAutofit/>
          </a:bodyPr>
          <a:lstStyle/>
          <a:p>
            <a:pPr algn="ctr"/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Programy 2012/2018</a:t>
            </a:r>
          </a:p>
        </p:txBody>
      </p:sp>
    </p:spTree>
    <p:extLst>
      <p:ext uri="{BB962C8B-B14F-4D97-AF65-F5344CB8AC3E}">
        <p14:creationId xmlns:p14="http://schemas.microsoft.com/office/powerpoint/2010/main" val="9437820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B2D7A717-CA1B-43D1-9B5E-CEDE4060D4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2016389"/>
              </p:ext>
            </p:extLst>
          </p:nvPr>
        </p:nvGraphicFramePr>
        <p:xfrm>
          <a:off x="1593340" y="1308497"/>
          <a:ext cx="9005321" cy="54908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83959">
                  <a:extLst>
                    <a:ext uri="{9D8B030D-6E8A-4147-A177-3AD203B41FA5}">
                      <a16:colId xmlns:a16="http://schemas.microsoft.com/office/drawing/2014/main" val="4257706085"/>
                    </a:ext>
                  </a:extLst>
                </a:gridCol>
                <a:gridCol w="1749499">
                  <a:extLst>
                    <a:ext uri="{9D8B030D-6E8A-4147-A177-3AD203B41FA5}">
                      <a16:colId xmlns:a16="http://schemas.microsoft.com/office/drawing/2014/main" val="1137595524"/>
                    </a:ext>
                  </a:extLst>
                </a:gridCol>
                <a:gridCol w="1546927">
                  <a:extLst>
                    <a:ext uri="{9D8B030D-6E8A-4147-A177-3AD203B41FA5}">
                      <a16:colId xmlns:a16="http://schemas.microsoft.com/office/drawing/2014/main" val="635153266"/>
                    </a:ext>
                  </a:extLst>
                </a:gridCol>
                <a:gridCol w="681384">
                  <a:extLst>
                    <a:ext uri="{9D8B030D-6E8A-4147-A177-3AD203B41FA5}">
                      <a16:colId xmlns:a16="http://schemas.microsoft.com/office/drawing/2014/main" val="1870708337"/>
                    </a:ext>
                  </a:extLst>
                </a:gridCol>
                <a:gridCol w="681384">
                  <a:extLst>
                    <a:ext uri="{9D8B030D-6E8A-4147-A177-3AD203B41FA5}">
                      <a16:colId xmlns:a16="http://schemas.microsoft.com/office/drawing/2014/main" val="3483680320"/>
                    </a:ext>
                  </a:extLst>
                </a:gridCol>
                <a:gridCol w="681384">
                  <a:extLst>
                    <a:ext uri="{9D8B030D-6E8A-4147-A177-3AD203B41FA5}">
                      <a16:colId xmlns:a16="http://schemas.microsoft.com/office/drawing/2014/main" val="3954148097"/>
                    </a:ext>
                  </a:extLst>
                </a:gridCol>
                <a:gridCol w="681384">
                  <a:extLst>
                    <a:ext uri="{9D8B030D-6E8A-4147-A177-3AD203B41FA5}">
                      <a16:colId xmlns:a16="http://schemas.microsoft.com/office/drawing/2014/main" val="1801434839"/>
                    </a:ext>
                  </a:extLst>
                </a:gridCol>
                <a:gridCol w="681384">
                  <a:extLst>
                    <a:ext uri="{9D8B030D-6E8A-4147-A177-3AD203B41FA5}">
                      <a16:colId xmlns:a16="http://schemas.microsoft.com/office/drawing/2014/main" val="1328854861"/>
                    </a:ext>
                  </a:extLst>
                </a:gridCol>
                <a:gridCol w="681384">
                  <a:extLst>
                    <a:ext uri="{9D8B030D-6E8A-4147-A177-3AD203B41FA5}">
                      <a16:colId xmlns:a16="http://schemas.microsoft.com/office/drawing/2014/main" val="4001525473"/>
                    </a:ext>
                  </a:extLst>
                </a:gridCol>
                <a:gridCol w="736632">
                  <a:extLst>
                    <a:ext uri="{9D8B030D-6E8A-4147-A177-3AD203B41FA5}">
                      <a16:colId xmlns:a16="http://schemas.microsoft.com/office/drawing/2014/main" val="1109631437"/>
                    </a:ext>
                  </a:extLst>
                </a:gridCol>
              </a:tblGrid>
              <a:tr h="203415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cs-CZ" sz="10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SOUTĚŽ</a:t>
                      </a:r>
                      <a:endParaRPr lang="cs-CZ" sz="10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cs-CZ" sz="1300" b="1" u="none" strike="noStrike" dirty="0" err="1">
                          <a:solidFill>
                            <a:srgbClr val="002060"/>
                          </a:solidFill>
                          <a:effectLst/>
                        </a:rPr>
                        <a:t>SHL</a:t>
                      </a:r>
                      <a:r>
                        <a:rPr lang="cs-CZ" sz="13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cs-CZ" sz="1300" b="1" u="none" strike="noStrike" dirty="0" err="1">
                          <a:solidFill>
                            <a:srgbClr val="002060"/>
                          </a:solidFill>
                          <a:effectLst/>
                        </a:rPr>
                        <a:t>SWE</a:t>
                      </a:r>
                      <a:endParaRPr lang="cs-CZ" sz="13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4" gridSpan="4"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cs-CZ" sz="10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4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4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6280187"/>
                  </a:ext>
                </a:extLst>
              </a:tr>
              <a:tr h="203415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cs-CZ" sz="10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KATEGORIE</a:t>
                      </a:r>
                      <a:endParaRPr lang="cs-CZ" sz="10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cs-CZ" sz="1300" b="1" u="none" strike="noStrike" dirty="0" err="1">
                          <a:solidFill>
                            <a:srgbClr val="002060"/>
                          </a:solidFill>
                          <a:effectLst/>
                        </a:rPr>
                        <a:t>U20</a:t>
                      </a:r>
                      <a:endParaRPr lang="cs-CZ" sz="13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4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4159116"/>
                  </a:ext>
                </a:extLst>
              </a:tr>
              <a:tr h="203415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cs-CZ" sz="1000" b="1" u="none" strike="noStrike">
                          <a:solidFill>
                            <a:srgbClr val="002060"/>
                          </a:solidFill>
                          <a:effectLst/>
                        </a:rPr>
                        <a:t>POČET UTKÁNÍ</a:t>
                      </a:r>
                      <a:endParaRPr lang="cs-CZ" sz="1000" b="1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cs-CZ" sz="13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50% a více</a:t>
                      </a:r>
                      <a:endParaRPr lang="cs-CZ" sz="13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4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0273640"/>
                  </a:ext>
                </a:extLst>
              </a:tr>
              <a:tr h="203415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cs-CZ" sz="1000" b="1" u="none" strike="noStrike">
                          <a:solidFill>
                            <a:srgbClr val="002060"/>
                          </a:solidFill>
                          <a:effectLst/>
                        </a:rPr>
                        <a:t>TOI</a:t>
                      </a:r>
                      <a:endParaRPr lang="cs-CZ" sz="1000" b="1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cs-CZ" sz="13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10 min a více</a:t>
                      </a:r>
                      <a:endParaRPr lang="cs-CZ" sz="13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4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5694125"/>
                  </a:ext>
                </a:extLst>
              </a:tr>
              <a:tr h="25763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Pořadí</a:t>
                      </a:r>
                      <a:endParaRPr lang="cs-CZ" sz="9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Jméno a příjmení</a:t>
                      </a:r>
                      <a:endParaRPr lang="cs-CZ" sz="9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Klub</a:t>
                      </a:r>
                      <a:endParaRPr lang="cs-CZ" sz="9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solidFill>
                            <a:srgbClr val="002060"/>
                          </a:solidFill>
                          <a:effectLst/>
                        </a:rPr>
                        <a:t>Pozice</a:t>
                      </a:r>
                      <a:endParaRPr lang="cs-CZ" sz="900" b="1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solidFill>
                            <a:srgbClr val="002060"/>
                          </a:solidFill>
                          <a:effectLst/>
                        </a:rPr>
                        <a:t>Utkání</a:t>
                      </a:r>
                      <a:endParaRPr lang="cs-CZ" sz="900" b="1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solidFill>
                            <a:srgbClr val="002060"/>
                          </a:solidFill>
                          <a:effectLst/>
                        </a:rPr>
                        <a:t>AGE</a:t>
                      </a:r>
                      <a:endParaRPr lang="cs-CZ" sz="900" b="1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solidFill>
                            <a:srgbClr val="002060"/>
                          </a:solidFill>
                          <a:effectLst/>
                        </a:rPr>
                        <a:t>G</a:t>
                      </a:r>
                      <a:endParaRPr lang="cs-CZ" sz="900" b="1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A</a:t>
                      </a:r>
                      <a:endParaRPr lang="cs-CZ" sz="9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B</a:t>
                      </a:r>
                      <a:endParaRPr lang="cs-CZ" sz="9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solidFill>
                            <a:srgbClr val="002060"/>
                          </a:solidFill>
                          <a:effectLst/>
                        </a:rPr>
                        <a:t>TOI/GP</a:t>
                      </a:r>
                      <a:endParaRPr lang="cs-CZ" sz="900" b="1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8068462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</a:t>
                      </a: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400" b="1" i="0" u="sng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Jacob </a:t>
                      </a:r>
                      <a:r>
                        <a:rPr lang="cs-CZ" sz="1400" b="1" i="0" u="sng" strike="noStrike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Olofsson</a:t>
                      </a:r>
                      <a:endParaRPr lang="cs-CZ" sz="1400" b="1" i="0" u="sng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200" b="0" i="0" u="none" strike="noStrike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TimråTIK</a:t>
                      </a:r>
                      <a:endParaRPr lang="cs-CZ" sz="12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F</a:t>
                      </a:r>
                    </a:p>
                  </a:txBody>
                  <a:tcPr marL="7620"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2000</a:t>
                      </a: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15:52</a:t>
                      </a: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7731015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</a:t>
                      </a: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400" b="1" i="0" u="sng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Victor </a:t>
                      </a:r>
                      <a:r>
                        <a:rPr lang="cs-CZ" sz="1400" b="1" i="0" u="sng" strike="noStrike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Söderström</a:t>
                      </a:r>
                      <a:endParaRPr lang="cs-CZ" sz="1400" b="1" i="0" u="sng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200" b="0" i="0" u="none" strike="noStrike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BrynäsBIF</a:t>
                      </a:r>
                      <a:endParaRPr lang="cs-CZ" sz="12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D</a:t>
                      </a:r>
                    </a:p>
                  </a:txBody>
                  <a:tcPr marL="7620"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2001</a:t>
                      </a: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15:28</a:t>
                      </a: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029445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</a:t>
                      </a: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400" b="1" i="0" u="sng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Lucas </a:t>
                      </a:r>
                      <a:r>
                        <a:rPr lang="cs-CZ" sz="1400" b="1" i="0" u="sng" strike="noStrike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Elvenes</a:t>
                      </a:r>
                      <a:endParaRPr lang="cs-CZ" sz="1400" b="1" i="0" u="sng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200" b="0" i="0" u="none" strike="noStrike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RögleRBK</a:t>
                      </a:r>
                      <a:endParaRPr lang="cs-CZ" sz="12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F</a:t>
                      </a:r>
                    </a:p>
                  </a:txBody>
                  <a:tcPr marL="7620"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1999</a:t>
                      </a: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15:10</a:t>
                      </a: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038883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200" b="0" i="0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</a:t>
                      </a: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400" b="1" i="0" u="sng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Filip </a:t>
                      </a:r>
                      <a:r>
                        <a:rPr lang="cs-CZ" sz="1400" b="1" i="0" u="sng" strike="noStrike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Hållander</a:t>
                      </a:r>
                      <a:endParaRPr lang="cs-CZ" sz="1400" b="1" i="0" u="sng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200" b="0" i="0" u="none" strike="noStrike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TimråTIK</a:t>
                      </a:r>
                      <a:endParaRPr lang="cs-CZ" sz="12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F</a:t>
                      </a:r>
                    </a:p>
                  </a:txBody>
                  <a:tcPr marL="7620"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2000</a:t>
                      </a: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14:34</a:t>
                      </a: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546274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200" b="0" i="0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</a:t>
                      </a: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400" b="1" i="0" u="sng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Johan </a:t>
                      </a:r>
                      <a:r>
                        <a:rPr lang="cs-CZ" sz="1400" b="1" i="0" u="sng" strike="noStrike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Södergran</a:t>
                      </a:r>
                      <a:endParaRPr lang="cs-CZ" sz="1400" b="1" i="0" u="sng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200" b="0" i="0" u="none" strike="noStrike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LinköpingLHC</a:t>
                      </a:r>
                      <a:endParaRPr lang="cs-CZ" sz="12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F</a:t>
                      </a:r>
                    </a:p>
                  </a:txBody>
                  <a:tcPr marL="7620"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1999 </a:t>
                      </a: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14:23</a:t>
                      </a: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4265884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200" b="0" i="0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</a:t>
                      </a: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400" b="1" i="0" u="sng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1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Pontus </a:t>
                      </a:r>
                      <a:r>
                        <a:rPr lang="cs-CZ" sz="1400" b="1" i="0" u="sng" strike="noStrike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1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Holmberg</a:t>
                      </a:r>
                      <a:endParaRPr lang="cs-CZ" sz="1400" b="1" i="0" u="sng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200" b="0" i="0" u="none" strike="noStrike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VäxjöVLH</a:t>
                      </a:r>
                      <a:endParaRPr lang="cs-CZ" sz="12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F</a:t>
                      </a:r>
                    </a:p>
                  </a:txBody>
                  <a:tcPr marL="7620"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1999</a:t>
                      </a: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14:23</a:t>
                      </a: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1907180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200" b="0" i="0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</a:t>
                      </a: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400" b="1" i="0" u="sng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1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Adam </a:t>
                      </a:r>
                      <a:r>
                        <a:rPr lang="cs-CZ" sz="1400" b="1" i="0" u="sng" strike="noStrike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1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Ginning</a:t>
                      </a:r>
                      <a:endParaRPr lang="cs-CZ" sz="1400" b="1" i="0" u="sng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200" b="0" i="0" u="none" strike="noStrike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LinköpingLHC</a:t>
                      </a:r>
                      <a:endParaRPr lang="cs-CZ" sz="12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D</a:t>
                      </a:r>
                    </a:p>
                  </a:txBody>
                  <a:tcPr marL="7620"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2000</a:t>
                      </a: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1" i="0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14:20</a:t>
                      </a: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6799937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</a:t>
                      </a: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400" b="1" i="0" u="sng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1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David </a:t>
                      </a:r>
                      <a:r>
                        <a:rPr lang="cs-CZ" sz="1400" b="1" i="0" u="sng" strike="noStrike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1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Gustafsson</a:t>
                      </a:r>
                      <a:endParaRPr lang="cs-CZ" sz="1400" b="1" i="0" u="sng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200" b="0" i="0" u="none" strike="noStrike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HV71</a:t>
                      </a:r>
                      <a:endParaRPr lang="cs-CZ" sz="12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F</a:t>
                      </a:r>
                    </a:p>
                  </a:txBody>
                  <a:tcPr marL="7620"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2000</a:t>
                      </a: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13:59</a:t>
                      </a: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56260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200" b="0" i="0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</a:t>
                      </a: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400" b="1" i="0" u="sng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1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Samuel </a:t>
                      </a:r>
                      <a:r>
                        <a:rPr lang="cs-CZ" sz="1400" b="1" i="0" u="sng" strike="noStrike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1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Fagemo</a:t>
                      </a:r>
                      <a:endParaRPr lang="cs-CZ" sz="1400" b="1" i="0" u="sng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200" b="0" i="0" u="none" strike="noStrike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FrölundaFHC</a:t>
                      </a:r>
                      <a:endParaRPr lang="cs-CZ" sz="12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F</a:t>
                      </a:r>
                    </a:p>
                  </a:txBody>
                  <a:tcPr marL="7620"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2000</a:t>
                      </a: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13:57</a:t>
                      </a: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032451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200" b="0" i="0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</a:t>
                      </a: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400" b="1" i="0" u="sng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1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Dominik </a:t>
                      </a:r>
                      <a:r>
                        <a:rPr lang="cs-CZ" sz="1400" b="1" i="0" u="sng" strike="noStrike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1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Bokk</a:t>
                      </a:r>
                      <a:endParaRPr lang="cs-CZ" sz="1400" b="1" i="0" u="sng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200" b="0" i="0" u="none" strike="noStrike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VäxjöVLH</a:t>
                      </a:r>
                      <a:endParaRPr lang="cs-CZ" sz="12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F</a:t>
                      </a:r>
                    </a:p>
                  </a:txBody>
                  <a:tcPr marL="7620"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2000</a:t>
                      </a: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12:50</a:t>
                      </a: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4065189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</a:t>
                      </a: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400" b="1" i="0" u="sng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1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Emil </a:t>
                      </a:r>
                      <a:r>
                        <a:rPr lang="cs-CZ" sz="1400" b="1" i="0" u="sng" strike="noStrike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1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Bemström</a:t>
                      </a:r>
                      <a:endParaRPr lang="cs-CZ" sz="1400" b="1" i="0" u="sng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200" b="0" i="0" u="none" strike="noStrike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2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DjurgårdenDIF</a:t>
                      </a:r>
                      <a:endParaRPr lang="cs-CZ" sz="12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F</a:t>
                      </a:r>
                    </a:p>
                  </a:txBody>
                  <a:tcPr marL="7620"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1999</a:t>
                      </a: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12:42</a:t>
                      </a: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3942964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200" b="0" i="0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</a:t>
                      </a: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400" b="1" i="0" u="sng" strike="noStrike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2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Olle</a:t>
                      </a:r>
                      <a:r>
                        <a:rPr lang="cs-CZ" sz="1400" b="1" i="0" u="sng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2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</a:t>
                      </a:r>
                      <a:r>
                        <a:rPr lang="cs-CZ" sz="1400" b="1" i="0" u="sng" strike="noStrike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2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Lycksell</a:t>
                      </a:r>
                      <a:endParaRPr lang="cs-CZ" sz="1400" b="1" i="0" u="sng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200" b="0" i="0" u="none" strike="noStrike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LinköpingLHC</a:t>
                      </a:r>
                      <a:endParaRPr lang="cs-CZ" sz="12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F</a:t>
                      </a:r>
                    </a:p>
                  </a:txBody>
                  <a:tcPr marL="7620"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1999</a:t>
                      </a: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12:32</a:t>
                      </a: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3451768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</a:t>
                      </a: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400" b="1" i="0" u="sng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2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Marcus </a:t>
                      </a:r>
                      <a:r>
                        <a:rPr lang="cs-CZ" sz="1400" b="1" i="0" u="sng" strike="noStrike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2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Sylvegård</a:t>
                      </a:r>
                      <a:endParaRPr lang="cs-CZ" sz="1400" b="1" i="0" u="sng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200" b="0" i="0" u="none" strike="noStrike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2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MalmöMIF</a:t>
                      </a:r>
                      <a:endParaRPr lang="cs-CZ" sz="12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F</a:t>
                      </a:r>
                    </a:p>
                  </a:txBody>
                  <a:tcPr marL="7620"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1999</a:t>
                      </a: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12:32</a:t>
                      </a: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7569965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</a:t>
                      </a: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400" b="1" i="0" u="sng" strike="noStrike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2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Nils</a:t>
                      </a:r>
                      <a:r>
                        <a:rPr lang="cs-CZ" sz="1400" b="1" i="0" u="sng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2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</a:t>
                      </a:r>
                      <a:r>
                        <a:rPr lang="cs-CZ" sz="1400" b="1" i="0" u="sng" strike="noStrike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2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Höglander</a:t>
                      </a:r>
                      <a:endParaRPr lang="cs-CZ" sz="1400" b="1" i="0" u="sng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200" b="0" i="0" u="none" strike="noStrike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RögleRBK</a:t>
                      </a:r>
                      <a:endParaRPr lang="cs-CZ" sz="12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F</a:t>
                      </a:r>
                    </a:p>
                  </a:txBody>
                  <a:tcPr marL="7620"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2000</a:t>
                      </a: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11:59</a:t>
                      </a: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5598360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200" b="0" i="0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</a:t>
                      </a: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400" b="1" i="0" u="sng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2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Jonas </a:t>
                      </a:r>
                      <a:r>
                        <a:rPr lang="cs-CZ" sz="1400" b="1" i="0" u="sng" strike="noStrike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2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Röndbjerg</a:t>
                      </a:r>
                      <a:endParaRPr lang="cs-CZ" sz="1400" b="1" i="0" u="sng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200" b="0" i="0" u="none" strike="noStrike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VäxjöVLH</a:t>
                      </a:r>
                      <a:endParaRPr lang="cs-CZ" sz="12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F</a:t>
                      </a:r>
                    </a:p>
                  </a:txBody>
                  <a:tcPr marL="7620"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1999</a:t>
                      </a: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11:32</a:t>
                      </a: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2626347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</a:t>
                      </a: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400" b="1" i="0" u="sng" strike="noStrike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2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Nils</a:t>
                      </a:r>
                      <a:r>
                        <a:rPr lang="cs-CZ" sz="1400" b="1" i="0" u="sng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2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</a:t>
                      </a:r>
                      <a:r>
                        <a:rPr lang="cs-CZ" sz="1400" b="1" i="0" u="sng" strike="noStrike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2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Lundkvist</a:t>
                      </a:r>
                      <a:endParaRPr lang="cs-CZ" sz="1400" b="1" i="0" u="sng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200" b="0" i="0" u="none" strike="noStrike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2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LuleåLHF</a:t>
                      </a:r>
                      <a:endParaRPr lang="cs-CZ" sz="12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D</a:t>
                      </a:r>
                    </a:p>
                  </a:txBody>
                  <a:tcPr marL="7620"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2000</a:t>
                      </a: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11:27</a:t>
                      </a: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6676763"/>
                  </a:ext>
                </a:extLst>
              </a:tr>
              <a:tr h="130183"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</a:t>
                      </a: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400" b="1" i="0" u="sng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2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Filip </a:t>
                      </a:r>
                      <a:r>
                        <a:rPr lang="cs-CZ" sz="1400" b="1" i="0" u="sng" strike="noStrike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2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Westerlund</a:t>
                      </a:r>
                      <a:endParaRPr lang="cs-CZ" sz="1400" b="1" i="0" u="sng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200" b="0" i="0" u="none" strike="noStrike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FrölundaFHC</a:t>
                      </a:r>
                      <a:endParaRPr lang="cs-CZ" sz="12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D</a:t>
                      </a:r>
                    </a:p>
                  </a:txBody>
                  <a:tcPr marL="7620"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1999</a:t>
                      </a: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11:08</a:t>
                      </a: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137365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400" b="1" i="0" u="sng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2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Jonatan </a:t>
                      </a:r>
                      <a:r>
                        <a:rPr lang="cs-CZ" sz="1400" b="1" i="0" u="sng" strike="noStrike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2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Berggren</a:t>
                      </a:r>
                      <a:endParaRPr lang="cs-CZ" sz="1200" b="1" i="0" u="sng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200" b="0" i="0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SkellefteåSKE</a:t>
                      </a:r>
                      <a:endParaRPr lang="cs-CZ" sz="12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</a:p>
                  </a:txBody>
                  <a:tcPr marL="7620"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2000</a:t>
                      </a: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10:22</a:t>
                      </a: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0887512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400" b="1" i="0" u="sng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3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Fabian </a:t>
                      </a:r>
                      <a:r>
                        <a:rPr lang="cs-CZ" sz="1400" b="1" i="0" u="sng" strike="noStrike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3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Zetterlund</a:t>
                      </a:r>
                      <a:endParaRPr lang="cs-CZ" sz="1200" b="1" i="0" u="sng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200" b="0" i="0" u="none" strike="noStrike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FärjestadFBK</a:t>
                      </a:r>
                      <a:endParaRPr lang="cs-CZ" sz="12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</a:p>
                  </a:txBody>
                  <a:tcPr marL="7620"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1999</a:t>
                      </a: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10:12 </a:t>
                      </a: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2326962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400" b="1" i="0" u="sng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Adam </a:t>
                      </a:r>
                      <a:r>
                        <a:rPr lang="cs-CZ" sz="1400" b="1" i="0" u="sng" strike="noStrike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Ahman</a:t>
                      </a:r>
                      <a:endParaRPr lang="cs-CZ" sz="1400" b="1" i="0" u="sng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0" i="0" u="sng" strike="noStrike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HV71</a:t>
                      </a:r>
                      <a:endParaRPr lang="cs-CZ" sz="1200" b="0" i="0" u="sng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</a:t>
                      </a:r>
                    </a:p>
                  </a:txBody>
                  <a:tcPr marL="7620"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cs-CZ" sz="12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1999</a:t>
                      </a: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cs-CZ" sz="12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cs-CZ" sz="12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cs-CZ" sz="12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cs-CZ" sz="12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4659672"/>
                  </a:ext>
                </a:extLst>
              </a:tr>
            </a:tbl>
          </a:graphicData>
        </a:graphic>
      </p:graphicFrame>
      <p:pic>
        <p:nvPicPr>
          <p:cNvPr id="9" name="Obrázek 8">
            <a:extLst>
              <a:ext uri="{FF2B5EF4-FFF2-40B4-BE49-F238E27FC236}">
                <a16:creationId xmlns:a16="http://schemas.microsoft.com/office/drawing/2014/main" id="{E9003C7B-7CC1-4016-8171-3BE1F1D4F5F1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240" y="1236488"/>
            <a:ext cx="2486559" cy="935604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8A9A5D65-99E6-443E-A454-25807ACC6889}"/>
              </a:ext>
            </a:extLst>
          </p:cNvPr>
          <p:cNvSpPr txBox="1"/>
          <p:nvPr/>
        </p:nvSpPr>
        <p:spPr>
          <a:xfrm flipH="1">
            <a:off x="2215952" y="1097912"/>
            <a:ext cx="5485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cs-CZ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93A7084B-2703-4A7A-AC52-60ABFD100B59}"/>
              </a:ext>
            </a:extLst>
          </p:cNvPr>
          <p:cNvSpPr txBox="1"/>
          <p:nvPr/>
        </p:nvSpPr>
        <p:spPr>
          <a:xfrm>
            <a:off x="1666458" y="836711"/>
            <a:ext cx="5112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cs-CZ" sz="24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Sezóna 2018/2019 </a:t>
            </a:r>
            <a:endParaRPr lang="cs-CZ" sz="2400" u="sng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Nadpis 1">
            <a:extLst>
              <a:ext uri="{FF2B5EF4-FFF2-40B4-BE49-F238E27FC236}">
                <a16:creationId xmlns:a16="http://schemas.microsoft.com/office/drawing/2014/main" id="{15A61904-0E77-A440-9AAB-028A89E154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"/>
            <a:ext cx="9144000" cy="764703"/>
          </a:xfrm>
        </p:spPr>
        <p:txBody>
          <a:bodyPr>
            <a:normAutofit/>
          </a:bodyPr>
          <a:lstStyle/>
          <a:p>
            <a:pPr algn="ctr"/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Programy 2012/2018</a:t>
            </a:r>
          </a:p>
        </p:txBody>
      </p:sp>
    </p:spTree>
    <p:extLst>
      <p:ext uri="{BB962C8B-B14F-4D97-AF65-F5344CB8AC3E}">
        <p14:creationId xmlns:p14="http://schemas.microsoft.com/office/powerpoint/2010/main" val="17310591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693988"/>
            <a:ext cx="10363200" cy="1470025"/>
          </a:xfrm>
        </p:spPr>
        <p:txBody>
          <a:bodyPr>
            <a:noAutofit/>
          </a:bodyPr>
          <a:lstStyle/>
          <a:p>
            <a:r>
              <a:rPr lang="cs-CZ" sz="7200" b="1" dirty="0">
                <a:solidFill>
                  <a:schemeClr val="bg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AKADEMIE </a:t>
            </a:r>
            <a:br>
              <a:rPr lang="cs-CZ" sz="7200" b="1" dirty="0">
                <a:solidFill>
                  <a:schemeClr val="bg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</a:br>
            <a:r>
              <a:rPr lang="cs-CZ" sz="7200" b="1" dirty="0">
                <a:solidFill>
                  <a:schemeClr val="bg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ČESKÉHO HOKEJE 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967542" y="4773150"/>
            <a:ext cx="8256917" cy="1470025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endParaRPr lang="cs-CZ" sz="3200" i="1" dirty="0">
              <a:solidFill>
                <a:prstClr val="white"/>
              </a:solidFill>
              <a:latin typeface="Arial" panose="020B0604020202020204" pitchFamily="34" charset="0"/>
              <a:ea typeface="Open Sans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EABD680-4DE8-AA40-8A28-D7C56AAC7227}"/>
              </a:ext>
            </a:extLst>
          </p:cNvPr>
          <p:cNvSpPr txBox="1">
            <a:spLocks/>
          </p:cNvSpPr>
          <p:nvPr/>
        </p:nvSpPr>
        <p:spPr>
          <a:xfrm>
            <a:off x="2119942" y="4925550"/>
            <a:ext cx="8256917" cy="1470025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cs-CZ" sz="3200" i="1" dirty="0">
                <a:solidFill>
                  <a:prstClr val="white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Petr Haken</a:t>
            </a:r>
          </a:p>
        </p:txBody>
      </p:sp>
    </p:spTree>
    <p:extLst>
      <p:ext uri="{BB962C8B-B14F-4D97-AF65-F5344CB8AC3E}">
        <p14:creationId xmlns:p14="http://schemas.microsoft.com/office/powerpoint/2010/main" val="5331933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693987"/>
            <a:ext cx="10363200" cy="3231291"/>
          </a:xfrm>
        </p:spPr>
        <p:txBody>
          <a:bodyPr>
            <a:noAutofit/>
          </a:bodyPr>
          <a:lstStyle/>
          <a:p>
            <a:pPr algn="l"/>
            <a:r>
              <a:rPr lang="cs-CZ" sz="7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cs-CZ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CÍL PROJEKTU</a:t>
            </a:r>
            <a:br>
              <a:rPr lang="cs-CZ" sz="7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výchova špičkového mládežnického hráče, schopného konkurovat nejlepším hráčům světového měřítka </a:t>
            </a:r>
            <a:br>
              <a:rPr lang="cs-CZ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absolvování středoškolského vzdělání</a:t>
            </a:r>
            <a:br>
              <a:rPr lang="cs-CZ" sz="7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sz="7200" b="1" dirty="0">
              <a:solidFill>
                <a:schemeClr val="bg1"/>
              </a:solidFill>
              <a:latin typeface="Arial" panose="020B0604020202020204" pitchFamily="34" charset="0"/>
              <a:ea typeface="Open Sans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967542" y="4773150"/>
            <a:ext cx="8256917" cy="1470025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endParaRPr lang="cs-CZ" sz="3200" i="1" dirty="0">
              <a:solidFill>
                <a:prstClr val="white"/>
              </a:solidFill>
              <a:latin typeface="Arial" panose="020B0604020202020204" pitchFamily="34" charset="0"/>
              <a:ea typeface="Open Sans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34092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295467" y="644691"/>
            <a:ext cx="9228589" cy="5376596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lnSpc>
                <a:spcPct val="150000"/>
              </a:lnSpc>
              <a:buClr>
                <a:srgbClr val="C00000"/>
              </a:buClr>
            </a:pPr>
            <a:endParaRPr lang="cs-CZ" sz="3733" b="1" kern="1500" dirty="0">
              <a:solidFill>
                <a:srgbClr val="001E62"/>
              </a:solidFill>
              <a:latin typeface="Arial" panose="020B0604020202020204" pitchFamily="34" charset="0"/>
              <a:ea typeface="Open Sans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15413" y="644691"/>
            <a:ext cx="9708643" cy="5184576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lnSpc>
                <a:spcPct val="150000"/>
              </a:lnSpc>
              <a:buClr>
                <a:srgbClr val="C00000"/>
              </a:buClr>
            </a:pPr>
            <a:endParaRPr lang="cs-CZ" sz="2133" kern="1500" dirty="0">
              <a:solidFill>
                <a:srgbClr val="001E62"/>
              </a:solidFill>
              <a:latin typeface="Arial" panose="020B0604020202020204" pitchFamily="34" charset="0"/>
              <a:ea typeface="Open Sans" pitchFamily="34" charset="0"/>
              <a:cs typeface="Arial" panose="020B0604020202020204" pitchFamily="34" charset="0"/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6AE0855A-9C92-4D2F-AA54-77F814C836AD}"/>
              </a:ext>
            </a:extLst>
          </p:cNvPr>
          <p:cNvSpPr txBox="1"/>
          <p:nvPr/>
        </p:nvSpPr>
        <p:spPr>
          <a:xfrm>
            <a:off x="1823526" y="644691"/>
            <a:ext cx="8544949" cy="789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cs-CZ" sz="2133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První kluby se statutem AKADEMIE ČESKÉHO HOKEJE</a:t>
            </a:r>
          </a:p>
          <a:p>
            <a:pPr defTabSz="1219170"/>
            <a:endParaRPr lang="cs-CZ" sz="2400" dirty="0">
              <a:solidFill>
                <a:srgbClr val="002060"/>
              </a:solidFill>
              <a:latin typeface="Calibri"/>
            </a:endParaRPr>
          </a:p>
        </p:txBody>
      </p:sp>
      <p:graphicFrame>
        <p:nvGraphicFramePr>
          <p:cNvPr id="24" name="Diagram 23">
            <a:extLst>
              <a:ext uri="{FF2B5EF4-FFF2-40B4-BE49-F238E27FC236}">
                <a16:creationId xmlns:a16="http://schemas.microsoft.com/office/drawing/2014/main" id="{52CDBA7F-BA3E-4E2C-9237-709412D4B4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63590729"/>
              </p:ext>
            </p:extLst>
          </p:nvPr>
        </p:nvGraphicFramePr>
        <p:xfrm>
          <a:off x="1487489" y="1220756"/>
          <a:ext cx="9479689" cy="47045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1961217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295467" y="644691"/>
            <a:ext cx="9228589" cy="5376596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lnSpc>
                <a:spcPct val="150000"/>
              </a:lnSpc>
              <a:buClr>
                <a:srgbClr val="C00000"/>
              </a:buClr>
            </a:pPr>
            <a:endParaRPr lang="cs-CZ" sz="3733" b="1" kern="1500" dirty="0">
              <a:solidFill>
                <a:srgbClr val="001E62"/>
              </a:solidFill>
              <a:latin typeface="Arial" panose="020B0604020202020204" pitchFamily="34" charset="0"/>
              <a:ea typeface="Open Sans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15413" y="644691"/>
            <a:ext cx="9708643" cy="5184576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lnSpc>
                <a:spcPct val="150000"/>
              </a:lnSpc>
              <a:buClr>
                <a:srgbClr val="C00000"/>
              </a:buClr>
            </a:pPr>
            <a:endParaRPr lang="cs-CZ" sz="2133" kern="1500" dirty="0">
              <a:solidFill>
                <a:srgbClr val="001E62"/>
              </a:solidFill>
              <a:latin typeface="Arial" panose="020B0604020202020204" pitchFamily="34" charset="0"/>
              <a:ea typeface="Open Sans" pitchFamily="34" charset="0"/>
              <a:cs typeface="Arial" panose="020B0604020202020204" pitchFamily="34" charset="0"/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6AE0855A-9C92-4D2F-AA54-77F814C836AD}"/>
              </a:ext>
            </a:extLst>
          </p:cNvPr>
          <p:cNvSpPr txBox="1"/>
          <p:nvPr/>
        </p:nvSpPr>
        <p:spPr>
          <a:xfrm>
            <a:off x="1823526" y="644691"/>
            <a:ext cx="8544949" cy="789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cs-CZ" sz="2133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Přehled klubů se statutem AKADEMIE ČESKÉHO HOKEJE</a:t>
            </a:r>
          </a:p>
          <a:p>
            <a:pPr defTabSz="1219170"/>
            <a:endParaRPr lang="cs-CZ" sz="2400" dirty="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24" name="Diagram 23">
            <a:extLst>
              <a:ext uri="{FF2B5EF4-FFF2-40B4-BE49-F238E27FC236}">
                <a16:creationId xmlns:a16="http://schemas.microsoft.com/office/drawing/2014/main" id="{52CDBA7F-BA3E-4E2C-9237-709412D4B42B}"/>
              </a:ext>
            </a:extLst>
          </p:cNvPr>
          <p:cNvGraphicFramePr/>
          <p:nvPr>
            <p:extLst/>
          </p:nvPr>
        </p:nvGraphicFramePr>
        <p:xfrm>
          <a:off x="1487489" y="1220756"/>
          <a:ext cx="9479689" cy="47045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6119018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365" y="45624"/>
            <a:ext cx="9787136" cy="1228277"/>
          </a:xfrm>
        </p:spPr>
        <p:txBody>
          <a:bodyPr>
            <a:noAutofit/>
          </a:bodyPr>
          <a:lstStyle/>
          <a:p>
            <a:r>
              <a:rPr lang="cs-CZ" sz="2133" b="1" dirty="0">
                <a:solidFill>
                  <a:srgbClr val="002060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HLAVNÍ TÉMATA PROBÍRANÁ NA SEMINÁŘÍCH AKADEMIÍ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19403" y="1604798"/>
            <a:ext cx="9787136" cy="3316732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80990" indent="-380990" algn="l" defTabSz="1219170"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§"/>
            </a:pPr>
            <a:r>
              <a:rPr lang="cs-CZ" sz="2133" kern="1500" dirty="0">
                <a:solidFill>
                  <a:srgbClr val="002060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Herní koncepce – srovnání herních konceptů juniorských a dorosteneckých týmů v mezinárodní konfrontaci </a:t>
            </a:r>
          </a:p>
          <a:p>
            <a:pPr marL="380990" indent="-380990" algn="l" defTabSz="1219170"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§"/>
            </a:pPr>
            <a:r>
              <a:rPr lang="cs-CZ" sz="2133" kern="1500" dirty="0">
                <a:solidFill>
                  <a:srgbClr val="002060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Kondiční příprava na suchu i na ledě</a:t>
            </a:r>
          </a:p>
          <a:p>
            <a:pPr marL="380990" indent="-380990" algn="l" defTabSz="1219170"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§"/>
            </a:pPr>
            <a:r>
              <a:rPr lang="cs-CZ" sz="2133" kern="1500" dirty="0">
                <a:solidFill>
                  <a:srgbClr val="002060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Stravování, zásady správné výživy </a:t>
            </a:r>
          </a:p>
          <a:p>
            <a:pPr marL="380990" indent="-380990" algn="l" defTabSz="1219170"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§"/>
            </a:pPr>
            <a:r>
              <a:rPr lang="cs-CZ" sz="2133" kern="1500" dirty="0">
                <a:solidFill>
                  <a:srgbClr val="002060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Aktivní hra obránce </a:t>
            </a:r>
          </a:p>
          <a:p>
            <a:pPr marL="380990" indent="-380990" algn="l" defTabSz="1219170"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§"/>
            </a:pPr>
            <a:r>
              <a:rPr lang="cs-CZ" sz="2133" kern="1500" dirty="0">
                <a:solidFill>
                  <a:srgbClr val="002060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Blokování střel </a:t>
            </a:r>
          </a:p>
          <a:p>
            <a:pPr marL="380990" indent="-380990" algn="l" defTabSz="1219170"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§"/>
            </a:pPr>
            <a:r>
              <a:rPr lang="cs-CZ" sz="2133" kern="1500" dirty="0">
                <a:solidFill>
                  <a:srgbClr val="002060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Zlepšení střelby a efektivita zakončení </a:t>
            </a:r>
          </a:p>
          <a:p>
            <a:pPr marL="380990" indent="-380990" algn="l" defTabSz="1219170"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§"/>
            </a:pPr>
            <a:r>
              <a:rPr lang="cs-CZ" sz="2133" kern="1500" dirty="0">
                <a:solidFill>
                  <a:srgbClr val="002060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Komunikace hráčů na ledě</a:t>
            </a:r>
          </a:p>
          <a:p>
            <a:pPr marL="380990" indent="-380990" algn="l" defTabSz="1219170"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§"/>
            </a:pPr>
            <a:r>
              <a:rPr lang="cs-CZ" sz="2133" kern="1500" dirty="0">
                <a:solidFill>
                  <a:srgbClr val="002060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Komunikace s hráči a s rodiči</a:t>
            </a:r>
          </a:p>
          <a:p>
            <a:pPr marL="380990" indent="-380990" algn="l" defTabSz="1219170"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§"/>
            </a:pPr>
            <a:r>
              <a:rPr lang="cs-CZ" sz="2133" kern="1500" dirty="0">
                <a:solidFill>
                  <a:srgbClr val="002060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Práce klubu s talentovanými hráči</a:t>
            </a:r>
          </a:p>
        </p:txBody>
      </p:sp>
    </p:spTree>
    <p:extLst>
      <p:ext uri="{BB962C8B-B14F-4D97-AF65-F5344CB8AC3E}">
        <p14:creationId xmlns:p14="http://schemas.microsoft.com/office/powerpoint/2010/main" val="4027790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365" y="45624"/>
            <a:ext cx="9787136" cy="1751195"/>
          </a:xfrm>
        </p:spPr>
        <p:txBody>
          <a:bodyPr>
            <a:noAutofit/>
          </a:bodyPr>
          <a:lstStyle/>
          <a:p>
            <a:pPr algn="l"/>
            <a:r>
              <a:rPr lang="cs-CZ" sz="3200" b="1" dirty="0">
                <a:solidFill>
                  <a:srgbClr val="002060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POČTY HRÁČŮ, KTEŘÍ PROŠLI SYSTÉMEM AKADEMIÍ A BYLI NOMINOVÁNI NA MS KATEGORIÍ U18 A U20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60107" y="4389107"/>
            <a:ext cx="4175787" cy="144016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lnSpc>
                <a:spcPct val="150000"/>
              </a:lnSpc>
              <a:buClr>
                <a:srgbClr val="C00000"/>
              </a:buClr>
            </a:pPr>
            <a:r>
              <a:rPr lang="cs-CZ" sz="2400" b="1" kern="1500" dirty="0">
                <a:solidFill>
                  <a:srgbClr val="001E62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6 AKADEMIÍ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056107" y="4389107"/>
            <a:ext cx="4175787" cy="144016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lnSpc>
                <a:spcPct val="150000"/>
              </a:lnSpc>
              <a:buClr>
                <a:srgbClr val="C00000"/>
              </a:buClr>
            </a:pPr>
            <a:r>
              <a:rPr lang="cs-CZ" sz="2400" b="1" kern="1500" dirty="0">
                <a:solidFill>
                  <a:srgbClr val="001E62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16 AKADEMIÍ </a:t>
            </a:r>
          </a:p>
        </p:txBody>
      </p:sp>
      <p:sp>
        <p:nvSpPr>
          <p:cNvPr id="3" name="Rectangle 2"/>
          <p:cNvSpPr/>
          <p:nvPr/>
        </p:nvSpPr>
        <p:spPr>
          <a:xfrm>
            <a:off x="6384032" y="1892829"/>
            <a:ext cx="5297637" cy="26882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cs-CZ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10331" y="1892829"/>
            <a:ext cx="5297637" cy="268829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endParaRPr lang="cs-CZ" sz="2400" dirty="0">
              <a:solidFill>
                <a:prstClr val="white"/>
              </a:solidFill>
              <a:latin typeface="Calibri"/>
            </a:endParaRPr>
          </a:p>
          <a:p>
            <a:pPr defTabSz="1219170"/>
            <a:endParaRPr lang="cs-CZ" sz="2400" dirty="0">
              <a:solidFill>
                <a:prstClr val="white"/>
              </a:solidFill>
              <a:latin typeface="Calibri"/>
            </a:endParaRPr>
          </a:p>
          <a:p>
            <a:pPr defTabSz="1219170"/>
            <a:endParaRPr lang="cs-CZ" sz="2400" dirty="0">
              <a:solidFill>
                <a:prstClr val="white"/>
              </a:solidFill>
              <a:latin typeface="Calibri"/>
            </a:endParaRPr>
          </a:p>
          <a:p>
            <a:pPr defTabSz="1219170"/>
            <a:endParaRPr lang="cs-CZ" sz="2400" dirty="0">
              <a:solidFill>
                <a:prstClr val="white"/>
              </a:solidFill>
              <a:latin typeface="Calibri"/>
            </a:endParaRPr>
          </a:p>
          <a:p>
            <a:pPr algn="ctr" defTabSz="1219170"/>
            <a:r>
              <a:rPr lang="cs-CZ" sz="2400" dirty="0">
                <a:solidFill>
                  <a:srgbClr val="D5112A"/>
                </a:solidFill>
                <a:latin typeface="Calibri"/>
              </a:rPr>
              <a:t>U18 – 11</a:t>
            </a:r>
          </a:p>
          <a:p>
            <a:pPr algn="ctr" defTabSz="1219170"/>
            <a:r>
              <a:rPr lang="cs-CZ" sz="2400" dirty="0">
                <a:solidFill>
                  <a:srgbClr val="D5112A"/>
                </a:solidFill>
                <a:latin typeface="Calibri"/>
              </a:rPr>
              <a:t>U20 – 7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071256" y="2372883"/>
            <a:ext cx="4175787" cy="144016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lnSpc>
                <a:spcPct val="150000"/>
              </a:lnSpc>
              <a:buClr>
                <a:srgbClr val="C00000"/>
              </a:buClr>
            </a:pPr>
            <a:r>
              <a:rPr lang="cs-CZ" sz="2667" kern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2011/2012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8034144" y="2372883"/>
            <a:ext cx="1948033" cy="144016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lnSpc>
                <a:spcPct val="150000"/>
              </a:lnSpc>
              <a:buClr>
                <a:srgbClr val="C00000"/>
              </a:buClr>
            </a:pPr>
            <a:r>
              <a:rPr lang="cs-CZ" sz="10666" kern="1500" dirty="0">
                <a:solidFill>
                  <a:srgbClr val="001E62"/>
                </a:solidFill>
                <a:latin typeface="Nudista SemiBold" pitchFamily="50" charset="-18"/>
              </a:rPr>
              <a:t>B</a:t>
            </a: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DF942BCE-E1B8-4524-A3B9-E075EC0EB710}"/>
              </a:ext>
            </a:extLst>
          </p:cNvPr>
          <p:cNvSpPr/>
          <p:nvPr/>
        </p:nvSpPr>
        <p:spPr>
          <a:xfrm>
            <a:off x="6368894" y="1892829"/>
            <a:ext cx="5297637" cy="268829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endParaRPr lang="cs-CZ" sz="2400" dirty="0">
              <a:solidFill>
                <a:prstClr val="white"/>
              </a:solidFill>
              <a:latin typeface="Calibri"/>
            </a:endParaRPr>
          </a:p>
          <a:p>
            <a:pPr algn="ctr" defTabSz="1219170"/>
            <a:endParaRPr lang="cs-CZ" sz="2400" dirty="0">
              <a:solidFill>
                <a:prstClr val="white"/>
              </a:solidFill>
              <a:latin typeface="Calibri"/>
            </a:endParaRPr>
          </a:p>
          <a:p>
            <a:pPr algn="ctr" defTabSz="1219170"/>
            <a:r>
              <a:rPr lang="cs-CZ" sz="2667" kern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2017/2018</a:t>
            </a:r>
          </a:p>
          <a:p>
            <a:pPr algn="ctr" defTabSz="1219170"/>
            <a:endParaRPr lang="cs-CZ" sz="2400" dirty="0">
              <a:solidFill>
                <a:prstClr val="white"/>
              </a:solidFill>
              <a:latin typeface="Calibri"/>
            </a:endParaRPr>
          </a:p>
          <a:p>
            <a:pPr algn="ctr" defTabSz="1219170"/>
            <a:r>
              <a:rPr lang="cs-CZ" sz="2400" dirty="0">
                <a:solidFill>
                  <a:srgbClr val="D5112A"/>
                </a:solidFill>
                <a:latin typeface="Calibri"/>
              </a:rPr>
              <a:t>U18 – 21</a:t>
            </a:r>
          </a:p>
          <a:p>
            <a:pPr algn="ctr" defTabSz="1219170"/>
            <a:r>
              <a:rPr lang="cs-CZ" sz="2400" dirty="0">
                <a:solidFill>
                  <a:srgbClr val="D5112A"/>
                </a:solidFill>
                <a:latin typeface="Calibri"/>
              </a:rPr>
              <a:t>U20 – 19 </a:t>
            </a:r>
          </a:p>
        </p:txBody>
      </p:sp>
    </p:spTree>
    <p:extLst>
      <p:ext uri="{BB962C8B-B14F-4D97-AF65-F5344CB8AC3E}">
        <p14:creationId xmlns:p14="http://schemas.microsoft.com/office/powerpoint/2010/main" val="30572588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693988"/>
            <a:ext cx="10363200" cy="1470025"/>
          </a:xfrm>
        </p:spPr>
        <p:txBody>
          <a:bodyPr>
            <a:noAutofit/>
          </a:bodyPr>
          <a:lstStyle/>
          <a:p>
            <a:r>
              <a:rPr lang="cs-CZ" sz="7200" b="1" dirty="0">
                <a:solidFill>
                  <a:schemeClr val="bg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AKADEMIE U20</a:t>
            </a:r>
            <a:br>
              <a:rPr lang="cs-CZ" sz="7200" b="1" dirty="0">
                <a:solidFill>
                  <a:schemeClr val="bg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</a:br>
            <a:r>
              <a:rPr lang="cs-CZ" sz="7200" b="1" dirty="0">
                <a:solidFill>
                  <a:schemeClr val="bg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HC Stadion Litoměřice 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967542" y="4773150"/>
            <a:ext cx="8256917" cy="1470025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32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Open Sans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EABD680-4DE8-AA40-8A28-D7C56AAC7227}"/>
              </a:ext>
            </a:extLst>
          </p:cNvPr>
          <p:cNvSpPr txBox="1">
            <a:spLocks/>
          </p:cNvSpPr>
          <p:nvPr/>
        </p:nvSpPr>
        <p:spPr>
          <a:xfrm>
            <a:off x="2119942" y="4925550"/>
            <a:ext cx="8256917" cy="1470025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3200" i="1" dirty="0">
                <a:solidFill>
                  <a:prstClr val="white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Miroslav Přerost</a:t>
            </a:r>
            <a:endParaRPr kumimoji="0" lang="cs-CZ" sz="32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Open Sans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49169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365" y="68627"/>
            <a:ext cx="9787136" cy="1228277"/>
          </a:xfrm>
        </p:spPr>
        <p:txBody>
          <a:bodyPr>
            <a:noAutofit/>
          </a:bodyPr>
          <a:lstStyle/>
          <a:p>
            <a:pPr algn="l"/>
            <a:r>
              <a:rPr lang="cs-CZ" sz="3200" b="1" dirty="0">
                <a:solidFill>
                  <a:srgbClr val="001E62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HOSPODAŘENÍ 2008–2018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10331" y="2948947"/>
            <a:ext cx="6449765" cy="326436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>
              <a:lnSpc>
                <a:spcPct val="150000"/>
              </a:lnSpc>
              <a:spcAft>
                <a:spcPts val="1200"/>
              </a:spcAft>
              <a:buClr>
                <a:srgbClr val="C00000"/>
              </a:buClr>
            </a:pPr>
            <a:r>
              <a:rPr lang="cs-CZ" sz="2133" kern="1500" dirty="0">
                <a:solidFill>
                  <a:srgbClr val="001E62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V období 2008–2018 se rozpočet Českého hokeje více než zdvojnásobil .</a:t>
            </a:r>
          </a:p>
          <a:p>
            <a:pPr algn="just" defTabSz="1219170">
              <a:lnSpc>
                <a:spcPct val="150000"/>
              </a:lnSpc>
              <a:spcAft>
                <a:spcPts val="1200"/>
              </a:spcAft>
              <a:buClr>
                <a:srgbClr val="C00000"/>
              </a:buClr>
            </a:pPr>
            <a:r>
              <a:rPr lang="cs-CZ" sz="2133" kern="1500" dirty="0">
                <a:solidFill>
                  <a:srgbClr val="001E62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Do roku 2012 se výnosy i náklady pohybovaly mezi 200–300 milióny Kč. Hranici 300 </a:t>
            </a:r>
            <a:r>
              <a:rPr lang="cs-CZ" sz="2133" kern="1500" dirty="0" err="1">
                <a:solidFill>
                  <a:srgbClr val="001E62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mln</a:t>
            </a:r>
            <a:r>
              <a:rPr lang="cs-CZ" sz="2133" kern="1500" dirty="0">
                <a:solidFill>
                  <a:srgbClr val="001E62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. Kč překročily v roce 2013, hranici 400 </a:t>
            </a:r>
            <a:r>
              <a:rPr lang="cs-CZ" sz="2133" kern="1500" dirty="0" err="1">
                <a:solidFill>
                  <a:srgbClr val="001E62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mln</a:t>
            </a:r>
            <a:r>
              <a:rPr lang="cs-CZ" sz="2133" kern="1500" dirty="0">
                <a:solidFill>
                  <a:srgbClr val="001E62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. Kč v roce 2014 a hranici 500 </a:t>
            </a:r>
            <a:r>
              <a:rPr lang="cs-CZ" sz="2133" kern="1500" dirty="0" err="1">
                <a:solidFill>
                  <a:srgbClr val="001E62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mln</a:t>
            </a:r>
            <a:r>
              <a:rPr lang="cs-CZ" sz="2133" kern="1500" dirty="0">
                <a:solidFill>
                  <a:srgbClr val="001E62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. Kč v roce 2017.</a:t>
            </a:r>
          </a:p>
          <a:p>
            <a:pPr algn="just" defTabSz="1219170">
              <a:lnSpc>
                <a:spcPct val="150000"/>
              </a:lnSpc>
              <a:spcAft>
                <a:spcPts val="1200"/>
              </a:spcAft>
              <a:buClr>
                <a:srgbClr val="C00000"/>
              </a:buClr>
            </a:pPr>
            <a:r>
              <a:rPr lang="cs-CZ" sz="2133" kern="1500" dirty="0">
                <a:solidFill>
                  <a:srgbClr val="001E62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V roce 2018 dosáhly rozpočtované náklady téměř 550 </a:t>
            </a:r>
            <a:r>
              <a:rPr lang="cs-CZ" sz="2133" kern="1500" dirty="0" err="1">
                <a:solidFill>
                  <a:srgbClr val="001E62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mln</a:t>
            </a:r>
            <a:r>
              <a:rPr lang="cs-CZ" sz="2133" kern="1500" dirty="0">
                <a:solidFill>
                  <a:srgbClr val="001E62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. Kč.</a:t>
            </a:r>
          </a:p>
          <a:p>
            <a:pPr algn="just" defTabSz="1219170">
              <a:lnSpc>
                <a:spcPct val="150000"/>
              </a:lnSpc>
              <a:spcAft>
                <a:spcPts val="1200"/>
              </a:spcAft>
              <a:buClr>
                <a:srgbClr val="C00000"/>
              </a:buClr>
            </a:pPr>
            <a:r>
              <a:rPr lang="cs-CZ" sz="1600" i="1" kern="1500" dirty="0">
                <a:solidFill>
                  <a:srgbClr val="001E62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   Výnosy.      Náklady.  V roce 2018 rozpočet.</a:t>
            </a:r>
            <a:endParaRPr lang="cs-CZ" sz="2133" i="1" kern="1500" dirty="0">
              <a:solidFill>
                <a:srgbClr val="001E62"/>
              </a:solidFill>
              <a:latin typeface="Arial" panose="020B0604020202020204" pitchFamily="34" charset="0"/>
              <a:ea typeface="Open Sans" pitchFamily="34" charset="0"/>
              <a:cs typeface="Arial" panose="020B0604020202020204" pitchFamily="34" charset="0"/>
            </a:endParaRPr>
          </a:p>
          <a:p>
            <a:pPr algn="just" defTabSz="1219170">
              <a:lnSpc>
                <a:spcPct val="150000"/>
              </a:lnSpc>
              <a:spcAft>
                <a:spcPts val="1200"/>
              </a:spcAft>
              <a:buClr>
                <a:srgbClr val="C00000"/>
              </a:buClr>
            </a:pPr>
            <a:endParaRPr lang="cs-CZ" sz="2133" kern="1500" dirty="0">
              <a:solidFill>
                <a:srgbClr val="001E62"/>
              </a:solidFill>
              <a:latin typeface="Arial" panose="020B0604020202020204" pitchFamily="34" charset="0"/>
              <a:ea typeface="Open Sans" pitchFamily="34" charset="0"/>
              <a:cs typeface="Arial" panose="020B0604020202020204" pitchFamily="34" charset="0"/>
            </a:endParaRPr>
          </a:p>
          <a:p>
            <a:pPr algn="just" defTabSz="1219170">
              <a:lnSpc>
                <a:spcPct val="150000"/>
              </a:lnSpc>
              <a:spcAft>
                <a:spcPts val="1200"/>
              </a:spcAft>
              <a:buClr>
                <a:srgbClr val="C00000"/>
              </a:buClr>
            </a:pPr>
            <a:r>
              <a:rPr lang="cs-CZ" sz="2133" i="1" kern="1500" dirty="0">
                <a:solidFill>
                  <a:srgbClr val="001E62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    </a:t>
            </a:r>
          </a:p>
        </p:txBody>
      </p:sp>
      <p:graphicFrame>
        <p:nvGraphicFramePr>
          <p:cNvPr id="7" name="Graf 6"/>
          <p:cNvGraphicFramePr/>
          <p:nvPr>
            <p:extLst/>
          </p:nvPr>
        </p:nvGraphicFramePr>
        <p:xfrm>
          <a:off x="7344139" y="1604797"/>
          <a:ext cx="4704523" cy="49925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Zaoblený obdélník 10"/>
          <p:cNvSpPr/>
          <p:nvPr/>
        </p:nvSpPr>
        <p:spPr>
          <a:xfrm>
            <a:off x="623392" y="6042323"/>
            <a:ext cx="96011" cy="1709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cs-CZ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Zaoblený obdélník 11"/>
          <p:cNvSpPr/>
          <p:nvPr/>
        </p:nvSpPr>
        <p:spPr>
          <a:xfrm flipH="1">
            <a:off x="1679509" y="6042323"/>
            <a:ext cx="96011" cy="170987"/>
          </a:xfrm>
          <a:prstGeom prst="roundRect">
            <a:avLst/>
          </a:prstGeom>
          <a:solidFill>
            <a:srgbClr val="D5112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cs-CZ" sz="24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900828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715149E-F58D-6444-ABF6-43C6DBBA80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8" y="-50036"/>
            <a:ext cx="15649739" cy="11063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6532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928E81AF-C3A7-3148-BF6C-791992FD31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2725" y="-535006"/>
            <a:ext cx="14977664" cy="1058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8724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037A35C3-6D57-884D-9B6B-3298021227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6715" y="-507437"/>
            <a:ext cx="14977664" cy="1058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0427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3936667-0019-6841-BAE0-770B851462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2725" y="-615057"/>
            <a:ext cx="17263792" cy="12204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3664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11CAB12-1246-AA4D-96EF-C0CEA10766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736" y="-699459"/>
            <a:ext cx="18198013" cy="1286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0642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F4C82D27-6831-4D47-BE0C-877908B647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736" y="-615057"/>
            <a:ext cx="18530059" cy="1310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0603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919082"/>
            <a:ext cx="10363200" cy="1470025"/>
          </a:xfrm>
        </p:spPr>
        <p:txBody>
          <a:bodyPr>
            <a:noAutofit/>
          </a:bodyPr>
          <a:lstStyle/>
          <a:p>
            <a:r>
              <a:rPr lang="cs-CZ" sz="6400" b="1" dirty="0">
                <a:solidFill>
                  <a:schemeClr val="bg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Žákovský hokej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967542" y="5031317"/>
            <a:ext cx="8256917" cy="1470025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cs-CZ" sz="3200" i="1" dirty="0">
                <a:solidFill>
                  <a:prstClr val="white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Vladimír </a:t>
            </a:r>
            <a:r>
              <a:rPr lang="cs-CZ" sz="3200" i="1" dirty="0" err="1">
                <a:solidFill>
                  <a:prstClr val="white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Krampol</a:t>
            </a:r>
            <a:endParaRPr lang="cs-CZ" sz="3200" i="1" dirty="0">
              <a:solidFill>
                <a:prstClr val="white"/>
              </a:solidFill>
              <a:latin typeface="Arial" panose="020B0604020202020204" pitchFamily="34" charset="0"/>
              <a:ea typeface="Open Sans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3138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CD64A5-7DB5-5844-AE75-A2C8CAA94A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17569"/>
            <a:ext cx="9144000" cy="969673"/>
          </a:xfrm>
        </p:spPr>
        <p:txBody>
          <a:bodyPr>
            <a:normAutofit/>
          </a:bodyPr>
          <a:lstStyle/>
          <a:p>
            <a:r>
              <a:rPr lang="cs-CZ" sz="2400" dirty="0">
                <a:solidFill>
                  <a:srgbClr val="002060"/>
                </a:solidFill>
              </a:rPr>
              <a:t>Český hokej – žáci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D1178E1-5855-C74F-81B8-0033372ABE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17600" y="1454727"/>
            <a:ext cx="9144000" cy="4738255"/>
          </a:xfrm>
        </p:spPr>
        <p:txBody>
          <a:bodyPr>
            <a:normAutofit/>
          </a:bodyPr>
          <a:lstStyle/>
          <a:p>
            <a:pPr marL="342900" indent="-342900" algn="l">
              <a:buFontTx/>
              <a:buChar char="-"/>
            </a:pPr>
            <a:endParaRPr lang="cs-CZ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Tx/>
              <a:buChar char="-"/>
            </a:pPr>
            <a:r>
              <a:rPr lang="cs-CZ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STOP  výsledkaření.</a:t>
            </a:r>
          </a:p>
          <a:p>
            <a:pPr algn="l"/>
            <a:endParaRPr lang="cs-CZ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Tx/>
              <a:buChar char="-"/>
            </a:pPr>
            <a:r>
              <a:rPr lang="cs-CZ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Minimalizování chyb v žákovském hokeji. </a:t>
            </a:r>
          </a:p>
          <a:p>
            <a:pPr marL="342900" indent="-342900" algn="l">
              <a:buFontTx/>
              <a:buChar char="-"/>
            </a:pPr>
            <a:endParaRPr lang="cs-CZ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Tx/>
              <a:buChar char="-"/>
            </a:pPr>
            <a:r>
              <a:rPr lang="cs-CZ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Strach z chyb vytváří u dětí alibismus a hru  bez nadšení.</a:t>
            </a:r>
          </a:p>
          <a:p>
            <a:pPr algn="l"/>
            <a:endParaRPr lang="cs-CZ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tabLst>
                <a:tab pos="287338" algn="l"/>
              </a:tabLst>
            </a:pPr>
            <a:r>
              <a:rPr lang="cs-CZ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 Trenér = vychovatel = motivátor. </a:t>
            </a:r>
          </a:p>
          <a:p>
            <a:pPr algn="l"/>
            <a:endParaRPr lang="cs-CZ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6532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28138D07-D2AE-354A-956E-2449D9762F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3086" y="1884218"/>
            <a:ext cx="9956800" cy="3906982"/>
          </a:xfrm>
        </p:spPr>
        <p:txBody>
          <a:bodyPr>
            <a:normAutofit/>
          </a:bodyPr>
          <a:lstStyle/>
          <a:p>
            <a:pPr marL="342900" indent="-342900" algn="l">
              <a:buFontTx/>
              <a:buChar char="-"/>
            </a:pPr>
            <a:r>
              <a:rPr lang="cs-CZ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Prodloužení 3-3. Dobrý rozvoj hráčů, když nehrají pod tlakem.</a:t>
            </a:r>
          </a:p>
          <a:p>
            <a:pPr algn="l"/>
            <a:endParaRPr lang="cs-CZ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Tx/>
              <a:buChar char="-"/>
            </a:pPr>
            <a:r>
              <a:rPr lang="cs-CZ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Neprohrát, nebo chtít vyhrát? </a:t>
            </a:r>
          </a:p>
          <a:p>
            <a:pPr marL="342900" indent="-342900" algn="l">
              <a:buFontTx/>
              <a:buChar char="-"/>
            </a:pPr>
            <a:endParaRPr lang="cs-CZ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Tx/>
              <a:buChar char="-"/>
            </a:pPr>
            <a:r>
              <a:rPr lang="cs-CZ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Učíme hráče hrát „totální hokej“?</a:t>
            </a:r>
          </a:p>
          <a:p>
            <a:pPr marL="342900" indent="-342900" algn="l">
              <a:buFontTx/>
              <a:buChar char="-"/>
            </a:pPr>
            <a:endParaRPr lang="cs-CZ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Tx/>
              <a:buChar char="-"/>
            </a:pPr>
            <a:r>
              <a:rPr lang="cs-CZ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Herní volnost by měla u žáků vždy vyhrát nad dodržováním systému.</a:t>
            </a:r>
          </a:p>
          <a:p>
            <a:endParaRPr lang="cs-CZ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BE72A8DC-31F5-D342-B242-6B07418370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17569"/>
            <a:ext cx="9144000" cy="969673"/>
          </a:xfrm>
        </p:spPr>
        <p:txBody>
          <a:bodyPr>
            <a:normAutofit/>
          </a:bodyPr>
          <a:lstStyle/>
          <a:p>
            <a:r>
              <a:rPr lang="cs-CZ" sz="2400" dirty="0">
                <a:solidFill>
                  <a:srgbClr val="002060"/>
                </a:solidFill>
              </a:rPr>
              <a:t>Český hokej – žáci</a:t>
            </a:r>
          </a:p>
        </p:txBody>
      </p:sp>
    </p:spTree>
    <p:extLst>
      <p:ext uri="{BB962C8B-B14F-4D97-AF65-F5344CB8AC3E}">
        <p14:creationId xmlns:p14="http://schemas.microsoft.com/office/powerpoint/2010/main" val="220080276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1F083DE-6BF6-7642-9FAF-92DC890342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6701"/>
            <a:ext cx="10515600" cy="53568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Základní pravidla vedení žákovského týmu:</a:t>
            </a:r>
          </a:p>
          <a:p>
            <a:pPr marL="0" indent="0">
              <a:buNone/>
            </a:pPr>
            <a:endParaRPr lang="cs-CZ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cs-CZ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Kombinace tréninku bruslení, tréninku ostatních dovedností a herního tréninku...</a:t>
            </a:r>
          </a:p>
          <a:p>
            <a:pPr marL="0" indent="0">
              <a:buNone/>
            </a:pPr>
            <a:endParaRPr lang="cs-CZ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cs-CZ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Útočný hokej s velkou herní aktivitou všech hráčů.</a:t>
            </a:r>
          </a:p>
          <a:p>
            <a:pPr marL="0" indent="0">
              <a:buNone/>
            </a:pPr>
            <a:endParaRPr lang="cs-CZ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cs-CZ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Bránit ano, ale ne v systému.</a:t>
            </a:r>
          </a:p>
          <a:p>
            <a:pPr marL="0" indent="0">
              <a:buNone/>
            </a:pPr>
            <a:endParaRPr lang="cs-CZ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cs-CZ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Velký počet </a:t>
            </a:r>
            <a:r>
              <a:rPr lang="cs-CZ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zblokovaných</a:t>
            </a:r>
            <a:r>
              <a:rPr lang="cs-CZ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střel = mužstvo pod tlakem.         </a:t>
            </a:r>
          </a:p>
          <a:p>
            <a:pPr marL="0" indent="0">
              <a:buNone/>
            </a:pPr>
            <a:endParaRPr lang="cs-CZ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cs-CZ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Přišel jsi o kotouč, okamžitě ho získej zpět.</a:t>
            </a:r>
          </a:p>
          <a:p>
            <a:pPr marL="0" indent="0">
              <a:buNone/>
            </a:pPr>
            <a:endParaRPr lang="cs-CZ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cs-CZ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Povyšuj žákovský hokej na zábavu.</a:t>
            </a:r>
          </a:p>
          <a:p>
            <a:pPr>
              <a:buFontTx/>
              <a:buChar char="-"/>
            </a:pPr>
            <a:endParaRPr lang="cs-CZ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713E383D-9878-8643-81B0-04DA8810973D}"/>
              </a:ext>
            </a:extLst>
          </p:cNvPr>
          <p:cNvSpPr txBox="1">
            <a:spLocks/>
          </p:cNvSpPr>
          <p:nvPr/>
        </p:nvSpPr>
        <p:spPr>
          <a:xfrm>
            <a:off x="1524000" y="58201"/>
            <a:ext cx="9144000" cy="969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2400" dirty="0">
                <a:solidFill>
                  <a:srgbClr val="002060"/>
                </a:solidFill>
              </a:rPr>
              <a:t>Český hokej – žáci</a:t>
            </a:r>
          </a:p>
        </p:txBody>
      </p:sp>
    </p:spTree>
    <p:extLst>
      <p:ext uri="{BB962C8B-B14F-4D97-AF65-F5344CB8AC3E}">
        <p14:creationId xmlns:p14="http://schemas.microsoft.com/office/powerpoint/2010/main" val="13609712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5360" y="69931"/>
            <a:ext cx="9787136" cy="1228277"/>
          </a:xfrm>
        </p:spPr>
        <p:txBody>
          <a:bodyPr>
            <a:noAutofit/>
          </a:bodyPr>
          <a:lstStyle/>
          <a:p>
            <a:pPr algn="l"/>
            <a:r>
              <a:rPr lang="cs-CZ" sz="3200" b="1" dirty="0">
                <a:solidFill>
                  <a:srgbClr val="001E62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DOTAČNÍ PROGRAMY ČH A FAČR 2018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27381" y="1001349"/>
            <a:ext cx="6545776" cy="5856651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>
              <a:lnSpc>
                <a:spcPct val="150000"/>
              </a:lnSpc>
              <a:spcAft>
                <a:spcPts val="1200"/>
              </a:spcAft>
              <a:buClr>
                <a:srgbClr val="C00000"/>
              </a:buClr>
            </a:pPr>
            <a:r>
              <a:rPr lang="cs-CZ" sz="2133" kern="1500" dirty="0">
                <a:solidFill>
                  <a:srgbClr val="001E62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V roce 2018 obdržel Český hokej od MŠMT ČR na klíčové programy (Reprezentace + Talentovaná mládež + Organizace sportu) dotaci ve výši 200 </a:t>
            </a:r>
            <a:r>
              <a:rPr lang="cs-CZ" sz="2133" kern="1500" dirty="0" err="1">
                <a:solidFill>
                  <a:srgbClr val="001E62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mln</a:t>
            </a:r>
            <a:r>
              <a:rPr lang="cs-CZ" sz="2133" kern="1500" dirty="0">
                <a:solidFill>
                  <a:srgbClr val="001E62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. Kč, zatímco FAČR dotaci ve výši 550 </a:t>
            </a:r>
            <a:r>
              <a:rPr lang="cs-CZ" sz="2133" kern="1500" dirty="0" err="1">
                <a:solidFill>
                  <a:srgbClr val="001E62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mln</a:t>
            </a:r>
            <a:r>
              <a:rPr lang="cs-CZ" sz="2133" kern="1500" dirty="0">
                <a:solidFill>
                  <a:srgbClr val="001E62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. Kč.</a:t>
            </a:r>
          </a:p>
          <a:p>
            <a:pPr algn="just" defTabSz="1219170">
              <a:lnSpc>
                <a:spcPct val="150000"/>
              </a:lnSpc>
              <a:spcAft>
                <a:spcPts val="1600"/>
              </a:spcAft>
              <a:buClr>
                <a:srgbClr val="C00000"/>
              </a:buClr>
            </a:pPr>
            <a:r>
              <a:rPr lang="cs-CZ" sz="2133" kern="1500" dirty="0">
                <a:solidFill>
                  <a:srgbClr val="001E62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Vzhledem k členské základně jsme v přepočtu na registrovaného mládežnického sportovce rozeslali klubům v roce 2018 (Talentovaná mládež + část Organizace sportu) částku 5 400 Kč, zatímco FAČR částku 2 000 Kč.</a:t>
            </a:r>
          </a:p>
          <a:p>
            <a:pPr algn="just" defTabSz="1219170">
              <a:lnSpc>
                <a:spcPct val="120000"/>
              </a:lnSpc>
              <a:spcAft>
                <a:spcPts val="1600"/>
              </a:spcAft>
              <a:buClr>
                <a:srgbClr val="C00000"/>
              </a:buClr>
            </a:pPr>
            <a:r>
              <a:rPr lang="cs-CZ" sz="1600" i="1" kern="1500" dirty="0">
                <a:solidFill>
                  <a:srgbClr val="001E62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Celkové dotace uvádíme v </a:t>
            </a:r>
            <a:r>
              <a:rPr lang="cs-CZ" sz="1600" i="1" kern="1500" dirty="0" err="1">
                <a:solidFill>
                  <a:srgbClr val="001E62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mln</a:t>
            </a:r>
            <a:r>
              <a:rPr lang="cs-CZ" sz="1600" i="1" kern="1500" dirty="0">
                <a:solidFill>
                  <a:srgbClr val="001E62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. Kč, dotace na hlavu v jednotkách Kč.</a:t>
            </a:r>
          </a:p>
        </p:txBody>
      </p:sp>
      <p:graphicFrame>
        <p:nvGraphicFramePr>
          <p:cNvPr id="10" name="Graf 9"/>
          <p:cNvGraphicFramePr/>
          <p:nvPr>
            <p:extLst/>
          </p:nvPr>
        </p:nvGraphicFramePr>
        <p:xfrm>
          <a:off x="7632171" y="1439334"/>
          <a:ext cx="4224469" cy="23737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Graf 12"/>
          <p:cNvGraphicFramePr/>
          <p:nvPr>
            <p:extLst/>
          </p:nvPr>
        </p:nvGraphicFramePr>
        <p:xfrm>
          <a:off x="7676115" y="3954168"/>
          <a:ext cx="4224469" cy="23737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41161245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636BDDB-0F17-344A-90DF-8811284039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3341" y="1419226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buFontTx/>
              <a:buChar char="-"/>
            </a:pPr>
            <a:r>
              <a:rPr lang="cs-CZ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Iniciativa na naší straně = vývoj hráčů pod kontrolou. </a:t>
            </a:r>
          </a:p>
          <a:p>
            <a:pPr marL="0" indent="0">
              <a:buNone/>
            </a:pPr>
            <a:endParaRPr lang="cs-CZ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cs-CZ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 VTM.</a:t>
            </a:r>
          </a:p>
          <a:p>
            <a:pPr marL="0" indent="0">
              <a:buNone/>
            </a:pPr>
            <a:endParaRPr lang="cs-CZ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cs-CZ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Turnaje ve více sportech-sezóna 2017/18 přes 30 turnajů.</a:t>
            </a:r>
          </a:p>
          <a:p>
            <a:pPr marL="0" indent="0">
              <a:buNone/>
            </a:pPr>
            <a:endParaRPr lang="cs-CZ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cs-CZ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Semináře pro rodiče i trenéry.</a:t>
            </a: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EF4A8FF5-5D0E-804C-8AB8-994C97F2911E}"/>
              </a:ext>
            </a:extLst>
          </p:cNvPr>
          <p:cNvSpPr txBox="1">
            <a:spLocks/>
          </p:cNvSpPr>
          <p:nvPr/>
        </p:nvSpPr>
        <p:spPr>
          <a:xfrm>
            <a:off x="1524000" y="58201"/>
            <a:ext cx="9144000" cy="969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2400" dirty="0">
                <a:solidFill>
                  <a:srgbClr val="002060"/>
                </a:solidFill>
              </a:rPr>
              <a:t>Český hokej – žáci</a:t>
            </a:r>
          </a:p>
        </p:txBody>
      </p:sp>
    </p:spTree>
    <p:extLst>
      <p:ext uri="{BB962C8B-B14F-4D97-AF65-F5344CB8AC3E}">
        <p14:creationId xmlns:p14="http://schemas.microsoft.com/office/powerpoint/2010/main" val="295724462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3B76D41-437B-7240-A06B-975F740EB7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6441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spcAft>
                <a:spcPts val="1200"/>
              </a:spcAft>
              <a:buNone/>
            </a:pPr>
            <a:r>
              <a:rPr lang="cs-CZ" sz="24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VTM – FAKTA</a:t>
            </a:r>
          </a:p>
          <a:p>
            <a:pPr marL="0" indent="0" algn="just">
              <a:lnSpc>
                <a:spcPct val="150000"/>
              </a:lnSpc>
              <a:buClr>
                <a:srgbClr val="C00000"/>
              </a:buClr>
              <a:buNone/>
            </a:pPr>
            <a:r>
              <a:rPr lang="cs-CZ" sz="2400" kern="1500" dirty="0">
                <a:solidFill>
                  <a:srgbClr val="002060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-  Více jak 1 440 hráčů v programu.</a:t>
            </a:r>
          </a:p>
          <a:p>
            <a:pPr marL="0" indent="0" algn="just">
              <a:lnSpc>
                <a:spcPct val="150000"/>
              </a:lnSpc>
              <a:buClr>
                <a:srgbClr val="C00000"/>
              </a:buClr>
              <a:buNone/>
            </a:pPr>
            <a:r>
              <a:rPr lang="cs-CZ" sz="2400" kern="1500" dirty="0">
                <a:solidFill>
                  <a:srgbClr val="002060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-  Ročně cca 52 turnajů.</a:t>
            </a:r>
          </a:p>
          <a:p>
            <a:pPr marL="0" indent="0">
              <a:lnSpc>
                <a:spcPct val="150000"/>
              </a:lnSpc>
              <a:buClr>
                <a:srgbClr val="C00000"/>
              </a:buClr>
              <a:buNone/>
            </a:pPr>
            <a:r>
              <a:rPr lang="cs-CZ" sz="2400" kern="1500" dirty="0">
                <a:solidFill>
                  <a:srgbClr val="002060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-  Turnaj krajských výběrů U14 a U15 dvakrát ročně. </a:t>
            </a:r>
          </a:p>
          <a:p>
            <a:pPr marL="0" indent="0" algn="just">
              <a:lnSpc>
                <a:spcPct val="150000"/>
              </a:lnSpc>
              <a:buClr>
                <a:srgbClr val="C00000"/>
              </a:buClr>
              <a:buNone/>
              <a:tabLst>
                <a:tab pos="301625" algn="l"/>
              </a:tabLst>
            </a:pPr>
            <a:r>
              <a:rPr lang="cs-CZ" sz="2400" kern="1500" dirty="0">
                <a:solidFill>
                  <a:srgbClr val="002060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-  Finanční podpora více jak 3 000 000,- Kč z krajských samospráv.</a:t>
            </a: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974A38FD-978D-0643-B4AE-8EFADA53B091}"/>
              </a:ext>
            </a:extLst>
          </p:cNvPr>
          <p:cNvSpPr txBox="1">
            <a:spLocks/>
          </p:cNvSpPr>
          <p:nvPr/>
        </p:nvSpPr>
        <p:spPr>
          <a:xfrm>
            <a:off x="1524000" y="58201"/>
            <a:ext cx="9144000" cy="969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2400" dirty="0">
                <a:solidFill>
                  <a:srgbClr val="002060"/>
                </a:solidFill>
              </a:rPr>
              <a:t>Český hokej – žáci</a:t>
            </a:r>
          </a:p>
        </p:txBody>
      </p:sp>
    </p:spTree>
    <p:extLst>
      <p:ext uri="{BB962C8B-B14F-4D97-AF65-F5344CB8AC3E}">
        <p14:creationId xmlns:p14="http://schemas.microsoft.com/office/powerpoint/2010/main" val="309365689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89AA008-A2D0-1F45-9CCF-FFEF586D4A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6441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24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VTM – VIZE</a:t>
            </a:r>
          </a:p>
          <a:p>
            <a:pPr marL="0" indent="0" algn="ctr">
              <a:buNone/>
            </a:pPr>
            <a:endParaRPr lang="cs-CZ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cs-CZ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 zvýšení počtu zápasů – nahrazení dvoustupňové soutěže.</a:t>
            </a:r>
          </a:p>
          <a:p>
            <a:pPr marL="0" indent="0">
              <a:buNone/>
            </a:pPr>
            <a:endParaRPr lang="cs-CZ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cs-CZ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Hráči pro ELD v jednotném tréninkovém systému.</a:t>
            </a:r>
          </a:p>
          <a:p>
            <a:pPr marL="0" indent="0">
              <a:buNone/>
            </a:pPr>
            <a:endParaRPr lang="cs-CZ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cs-CZ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Není nutný přechod do velkoklubů v ŽL = větší prostor pro volnočasové aktivity.</a:t>
            </a: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0065690A-EED7-3B46-883B-80A7F6B67713}"/>
              </a:ext>
            </a:extLst>
          </p:cNvPr>
          <p:cNvSpPr txBox="1">
            <a:spLocks/>
          </p:cNvSpPr>
          <p:nvPr/>
        </p:nvSpPr>
        <p:spPr>
          <a:xfrm>
            <a:off x="1524000" y="58201"/>
            <a:ext cx="9144000" cy="969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2400" dirty="0">
                <a:solidFill>
                  <a:srgbClr val="002060"/>
                </a:solidFill>
              </a:rPr>
              <a:t>Český hokej – žáci</a:t>
            </a:r>
          </a:p>
        </p:txBody>
      </p:sp>
    </p:spTree>
    <p:extLst>
      <p:ext uri="{BB962C8B-B14F-4D97-AF65-F5344CB8AC3E}">
        <p14:creationId xmlns:p14="http://schemas.microsoft.com/office/powerpoint/2010/main" val="93737618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63F162D-A241-ED4F-B368-CFA4763870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6213"/>
            <a:ext cx="10515600" cy="494390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24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ŽÁKOVSKÝ HOKEJ - VIZE</a:t>
            </a:r>
          </a:p>
          <a:p>
            <a:pPr marL="0" indent="0" algn="ctr">
              <a:buNone/>
            </a:pPr>
            <a:endParaRPr lang="cs-CZ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cs-CZ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Kategorie 5–8 tříd - velký důraz na správný tréninkový proces.</a:t>
            </a:r>
          </a:p>
          <a:p>
            <a:pPr>
              <a:buFontTx/>
              <a:buChar char="-"/>
            </a:pPr>
            <a:endParaRPr lang="cs-CZ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cs-CZ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Nepřehlížet zdánlivé detaily tréninkového procesu.</a:t>
            </a:r>
          </a:p>
          <a:p>
            <a:pPr marL="0" indent="0">
              <a:buNone/>
            </a:pPr>
            <a:endParaRPr lang="cs-CZ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cs-CZ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"Jednotný systém tréninku herních dovedností". Praktikovat a vyučovat celorepublikově, a vysoce profesionálně.</a:t>
            </a:r>
          </a:p>
          <a:p>
            <a:pPr>
              <a:buFontTx/>
              <a:buChar char="-"/>
            </a:pPr>
            <a:endParaRPr lang="cs-CZ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cs-CZ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Zamezit předčasným odchodům do velkých klubů.</a:t>
            </a:r>
          </a:p>
          <a:p>
            <a:pPr>
              <a:buFontTx/>
              <a:buChar char="-"/>
            </a:pPr>
            <a:endParaRPr lang="cs-CZ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7154E3CA-430E-754E-8234-7B7CCA929BAD}"/>
              </a:ext>
            </a:extLst>
          </p:cNvPr>
          <p:cNvSpPr txBox="1">
            <a:spLocks/>
          </p:cNvSpPr>
          <p:nvPr/>
        </p:nvSpPr>
        <p:spPr>
          <a:xfrm>
            <a:off x="1524000" y="58201"/>
            <a:ext cx="9144000" cy="969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2400" dirty="0">
                <a:solidFill>
                  <a:srgbClr val="002060"/>
                </a:solidFill>
              </a:rPr>
              <a:t>Český hokej – žáci</a:t>
            </a:r>
          </a:p>
        </p:txBody>
      </p:sp>
    </p:spTree>
    <p:extLst>
      <p:ext uri="{BB962C8B-B14F-4D97-AF65-F5344CB8AC3E}">
        <p14:creationId xmlns:p14="http://schemas.microsoft.com/office/powerpoint/2010/main" val="50198171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14C8D9-5477-9A4E-BA07-48433E972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185" y="-1325563"/>
            <a:ext cx="10515600" cy="1325563"/>
          </a:xfrm>
        </p:spPr>
        <p:txBody>
          <a:bodyPr/>
          <a:lstStyle/>
          <a:p>
            <a:endParaRPr lang="cs-CZ" dirty="0"/>
          </a:p>
        </p:txBody>
      </p:sp>
      <p:graphicFrame>
        <p:nvGraphicFramePr>
          <p:cNvPr id="7" name="Zástupný symbol pro obsah 6">
            <a:extLst>
              <a:ext uri="{FF2B5EF4-FFF2-40B4-BE49-F238E27FC236}">
                <a16:creationId xmlns:a16="http://schemas.microsoft.com/office/drawing/2014/main" id="{CEB632A2-5599-334B-A288-2E0B85C2128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94952879"/>
              </p:ext>
            </p:extLst>
          </p:nvPr>
        </p:nvGraphicFramePr>
        <p:xfrm>
          <a:off x="0" y="20321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3782314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symbol pro obsah 3">
            <a:extLst>
              <a:ext uri="{FF2B5EF4-FFF2-40B4-BE49-F238E27FC236}">
                <a16:creationId xmlns:a16="http://schemas.microsoft.com/office/drawing/2014/main" id="{94CA7367-0F5A-1B45-A051-6210E3DB941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07203477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4012691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C0BE05D-B1FB-3D40-9734-1C91EE1674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3164"/>
            <a:ext cx="10515600" cy="49599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Jak omezit přestupy a hostování u dětí:</a:t>
            </a:r>
          </a:p>
          <a:p>
            <a:pPr marL="0" indent="0">
              <a:buNone/>
            </a:pPr>
            <a:endParaRPr lang="cs-CZ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cs-CZ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Vytvoření tzv. spádových oblastí po dohodě největších klubů. </a:t>
            </a:r>
          </a:p>
          <a:p>
            <a:pPr>
              <a:buFontTx/>
              <a:buChar char="-"/>
            </a:pPr>
            <a:endParaRPr lang="cs-CZ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cs-CZ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Uplatnit již existující dohodu Akademií a přenést ji do ŽL.</a:t>
            </a:r>
          </a:p>
          <a:p>
            <a:pPr>
              <a:buFontTx/>
              <a:buChar char="-"/>
            </a:pPr>
            <a:endParaRPr lang="cs-CZ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cs-CZ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Převzít částečnou odpovědnost za přípravu dětí v malých klubech.</a:t>
            </a:r>
          </a:p>
          <a:p>
            <a:pPr>
              <a:buFontTx/>
              <a:buChar char="-"/>
            </a:pPr>
            <a:endParaRPr lang="cs-CZ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endParaRPr lang="cs-CZ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5F0D5E31-6DAF-8B41-877E-14FA5D83EC6A}"/>
              </a:ext>
            </a:extLst>
          </p:cNvPr>
          <p:cNvSpPr txBox="1">
            <a:spLocks/>
          </p:cNvSpPr>
          <p:nvPr/>
        </p:nvSpPr>
        <p:spPr>
          <a:xfrm>
            <a:off x="1524000" y="58201"/>
            <a:ext cx="9144000" cy="969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2400" dirty="0">
                <a:solidFill>
                  <a:srgbClr val="002060"/>
                </a:solidFill>
              </a:rPr>
              <a:t>Český hokej – žáci</a:t>
            </a:r>
          </a:p>
        </p:txBody>
      </p:sp>
    </p:spTree>
    <p:extLst>
      <p:ext uri="{BB962C8B-B14F-4D97-AF65-F5344CB8AC3E}">
        <p14:creationId xmlns:p14="http://schemas.microsoft.com/office/powerpoint/2010/main" val="192945271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4F761E6-52A4-E846-94DE-F901CD3A27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9418"/>
            <a:ext cx="10515600" cy="459754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Pomáháme Vám v komunikaci s rodiči, která se po roce 1989 změnila:</a:t>
            </a:r>
          </a:p>
          <a:p>
            <a:pPr>
              <a:buFontTx/>
              <a:buChar char="-"/>
            </a:pPr>
            <a:r>
              <a:rPr lang="cs-CZ" sz="19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Rodí se méně dětí.</a:t>
            </a:r>
          </a:p>
          <a:p>
            <a:pPr>
              <a:buFontTx/>
              <a:buChar char="-"/>
            </a:pPr>
            <a:r>
              <a:rPr lang="cs-CZ" sz="19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Větší výběr sportovních aktivit.</a:t>
            </a:r>
          </a:p>
          <a:p>
            <a:pPr>
              <a:buFontTx/>
              <a:buChar char="-"/>
            </a:pPr>
            <a:r>
              <a:rPr lang="cs-CZ" sz="19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Méně dětí chce sportovat.</a:t>
            </a:r>
          </a:p>
          <a:p>
            <a:pPr>
              <a:buFontTx/>
              <a:buChar char="-"/>
            </a:pPr>
            <a:r>
              <a:rPr lang="cs-CZ" sz="19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Zcela odlišný přístup k výchově dětí (odvoz rodiči do školy, na trénink, z tréninku </a:t>
            </a:r>
            <a:r>
              <a:rPr lang="cs-CZ" sz="19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atd</a:t>
            </a:r>
            <a:r>
              <a:rPr lang="cs-CZ" sz="19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….)</a:t>
            </a:r>
          </a:p>
          <a:p>
            <a:pPr>
              <a:buFontTx/>
              <a:buChar char="-"/>
            </a:pPr>
            <a:r>
              <a:rPr lang="cs-CZ" sz="19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Zrušeny sportovní třídy.</a:t>
            </a:r>
          </a:p>
          <a:p>
            <a:pPr>
              <a:buFontTx/>
              <a:buChar char="-"/>
            </a:pPr>
            <a:endParaRPr lang="cs-CZ" sz="19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Víme, že v jednání s rodiči i dětmi musíte být daleko více kompromisní.</a:t>
            </a:r>
          </a:p>
          <a:p>
            <a:pPr>
              <a:buFontTx/>
              <a:buChar char="-"/>
            </a:pPr>
            <a:endParaRPr lang="cs-CZ" sz="2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Víme, že rodiče chtějí informace z procesu výchovy a mnohdy překračují svoji úlohu.</a:t>
            </a:r>
          </a:p>
          <a:p>
            <a:pPr>
              <a:buFontTx/>
              <a:buChar char="-"/>
            </a:pPr>
            <a:endParaRPr lang="cs-CZ" sz="2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Nutnost dalšího celorepublikového rozvoje "Vzdělávání rodičů". </a:t>
            </a:r>
          </a:p>
          <a:p>
            <a:endParaRPr lang="cs-CZ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5632D610-7040-534C-889F-7D3DA09C73B4}"/>
              </a:ext>
            </a:extLst>
          </p:cNvPr>
          <p:cNvSpPr txBox="1">
            <a:spLocks/>
          </p:cNvSpPr>
          <p:nvPr/>
        </p:nvSpPr>
        <p:spPr>
          <a:xfrm>
            <a:off x="1524000" y="58201"/>
            <a:ext cx="9144000" cy="969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2400" dirty="0">
                <a:solidFill>
                  <a:srgbClr val="002060"/>
                </a:solidFill>
              </a:rPr>
              <a:t>Český hokej – žáci</a:t>
            </a:r>
          </a:p>
        </p:txBody>
      </p:sp>
    </p:spTree>
    <p:extLst>
      <p:ext uri="{BB962C8B-B14F-4D97-AF65-F5344CB8AC3E}">
        <p14:creationId xmlns:p14="http://schemas.microsoft.com/office/powerpoint/2010/main" val="274965332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127A62D4-84E9-554A-BAA8-687E21DA93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67461" y="-1"/>
            <a:ext cx="5710779" cy="6858001"/>
          </a:xfrm>
        </p:spPr>
      </p:pic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BB7634F-6DAF-1E47-BB14-833C3DCFC8E3}"/>
              </a:ext>
            </a:extLst>
          </p:cNvPr>
          <p:cNvSpPr txBox="1">
            <a:spLocks/>
          </p:cNvSpPr>
          <p:nvPr/>
        </p:nvSpPr>
        <p:spPr>
          <a:xfrm>
            <a:off x="533400" y="514004"/>
            <a:ext cx="10515600" cy="49599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Třinec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Brno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Litoměřice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Karlovy Vary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Zlín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Kladno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Plzeň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Liberec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s-CZ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cs-CZ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endParaRPr lang="cs-CZ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endParaRPr lang="cs-CZ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242986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74DD4C5-DF06-3D4F-BC8F-23CD7DFB3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13561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cs-CZ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Žákovský, akademický i reprezentační program bude z naší strany v úzkém kontaktu. Poskytneme Vám oporu napříč kategoriemi.</a:t>
            </a:r>
          </a:p>
          <a:p>
            <a:pPr>
              <a:buFontTx/>
              <a:buChar char="-"/>
            </a:pPr>
            <a:endParaRPr lang="cs-CZ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cs-CZ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Zájem o jednotlivé hráče, konkrétně o jejich odvahu ke kreativitě, nasazení, týmové chování, disciplínu atd., je pro Český hokej mnohem důležitější než výsledek jednoho utkání.</a:t>
            </a: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153C77D7-A8C7-9A49-8EBE-F058BE33547B}"/>
              </a:ext>
            </a:extLst>
          </p:cNvPr>
          <p:cNvSpPr txBox="1">
            <a:spLocks/>
          </p:cNvSpPr>
          <p:nvPr/>
        </p:nvSpPr>
        <p:spPr>
          <a:xfrm>
            <a:off x="1524000" y="58201"/>
            <a:ext cx="9144000" cy="969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2400" dirty="0">
                <a:solidFill>
                  <a:srgbClr val="002060"/>
                </a:solidFill>
              </a:rPr>
              <a:t>Český hokej – žáci</a:t>
            </a:r>
          </a:p>
        </p:txBody>
      </p:sp>
    </p:spTree>
    <p:extLst>
      <p:ext uri="{BB962C8B-B14F-4D97-AF65-F5344CB8AC3E}">
        <p14:creationId xmlns:p14="http://schemas.microsoft.com/office/powerpoint/2010/main" val="12686488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365" y="68627"/>
            <a:ext cx="9787136" cy="1228277"/>
          </a:xfrm>
        </p:spPr>
        <p:txBody>
          <a:bodyPr>
            <a:noAutofit/>
          </a:bodyPr>
          <a:lstStyle/>
          <a:p>
            <a:pPr algn="l"/>
            <a:r>
              <a:rPr lang="cs-CZ" sz="3200" b="1" dirty="0">
                <a:solidFill>
                  <a:srgbClr val="001E62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INVESTICE DO VÝCHOVY MLÁDEŽE 2009–2018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10331" y="1028733"/>
            <a:ext cx="6449765" cy="5184576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>
              <a:lnSpc>
                <a:spcPct val="150000"/>
              </a:lnSpc>
              <a:spcAft>
                <a:spcPts val="1200"/>
              </a:spcAft>
              <a:buClr>
                <a:srgbClr val="C00000"/>
              </a:buClr>
            </a:pPr>
            <a:r>
              <a:rPr lang="cs-CZ" sz="2133" kern="1500" dirty="0">
                <a:solidFill>
                  <a:srgbClr val="001E62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Celkové investice do výchovy mládeže (náklady na mládežnické reprezentace + dotace klubům) se za deset let ztrojnásobily a za šest let zdvojnásobily,     v roce 2018 dosáhly 141,2 </a:t>
            </a:r>
            <a:r>
              <a:rPr lang="cs-CZ" sz="2133" kern="1500" dirty="0" err="1">
                <a:solidFill>
                  <a:srgbClr val="001E62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mln</a:t>
            </a:r>
            <a:r>
              <a:rPr lang="cs-CZ" sz="2133" kern="1500" dirty="0">
                <a:solidFill>
                  <a:srgbClr val="001E62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. Kč. </a:t>
            </a:r>
          </a:p>
          <a:p>
            <a:pPr algn="just" defTabSz="1219170">
              <a:lnSpc>
                <a:spcPct val="150000"/>
              </a:lnSpc>
              <a:spcAft>
                <a:spcPts val="1200"/>
              </a:spcAft>
              <a:buClr>
                <a:srgbClr val="C00000"/>
              </a:buClr>
            </a:pPr>
            <a:r>
              <a:rPr lang="cs-CZ" sz="2133" kern="1500" dirty="0">
                <a:solidFill>
                  <a:srgbClr val="001E62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Hranici 50 </a:t>
            </a:r>
            <a:r>
              <a:rPr lang="cs-CZ" sz="2133" kern="1500" dirty="0" err="1">
                <a:solidFill>
                  <a:srgbClr val="001E62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mln</a:t>
            </a:r>
            <a:r>
              <a:rPr lang="cs-CZ" sz="2133" kern="1500" dirty="0">
                <a:solidFill>
                  <a:srgbClr val="001E62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. Kč překročily v roce 2013, hranici 100 </a:t>
            </a:r>
            <a:r>
              <a:rPr lang="cs-CZ" sz="2133" kern="1500" dirty="0" err="1">
                <a:solidFill>
                  <a:srgbClr val="001E62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mln</a:t>
            </a:r>
            <a:r>
              <a:rPr lang="cs-CZ" sz="2133" kern="1500" dirty="0">
                <a:solidFill>
                  <a:srgbClr val="001E62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. Kč v roce 2015, hranici 140 </a:t>
            </a:r>
            <a:r>
              <a:rPr lang="cs-CZ" sz="2133" kern="1500" dirty="0" err="1">
                <a:solidFill>
                  <a:srgbClr val="001E62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mln</a:t>
            </a:r>
            <a:r>
              <a:rPr lang="cs-CZ" sz="2133" kern="1500" dirty="0">
                <a:solidFill>
                  <a:srgbClr val="001E62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. Kč v roce 2018. V roce 2018 činily cca 54 % dotace klubům a 46 % výdaje na mládežnické reprezentace.</a:t>
            </a:r>
          </a:p>
        </p:txBody>
      </p:sp>
      <p:graphicFrame>
        <p:nvGraphicFramePr>
          <p:cNvPr id="7" name="Graf 6"/>
          <p:cNvGraphicFramePr/>
          <p:nvPr>
            <p:extLst/>
          </p:nvPr>
        </p:nvGraphicFramePr>
        <p:xfrm>
          <a:off x="7344139" y="1604797"/>
          <a:ext cx="4704523" cy="49925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79438340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2854712"/>
            <a:ext cx="9546336" cy="826889"/>
          </a:xfrm>
        </p:spPr>
        <p:txBody>
          <a:bodyPr>
            <a:noAutofit/>
          </a:bodyPr>
          <a:lstStyle/>
          <a:p>
            <a:r>
              <a:rPr lang="cs-CZ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Tlak na biologickou vyspělost hráčů a jeho důsledky pro seniorský hokej</a:t>
            </a:r>
            <a:endParaRPr lang="cs-CZ" sz="4800" b="1" dirty="0">
              <a:solidFill>
                <a:schemeClr val="bg1"/>
              </a:solidFill>
              <a:latin typeface="Arial" panose="020B0604020202020204" pitchFamily="34" charset="0"/>
              <a:ea typeface="Open Sans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773742" y="5184693"/>
            <a:ext cx="4644516" cy="82688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endParaRPr lang="cs-CZ" sz="2400" i="1" dirty="0">
              <a:solidFill>
                <a:prstClr val="white"/>
              </a:solidFill>
              <a:latin typeface="Arial" panose="020B0604020202020204" pitchFamily="34" charset="0"/>
              <a:ea typeface="Open Sans" pitchFamily="34" charset="0"/>
              <a:cs typeface="Arial" panose="020B0604020202020204" pitchFamily="34" charset="0"/>
            </a:endParaRPr>
          </a:p>
          <a:p>
            <a:pPr defTabSz="685800"/>
            <a:r>
              <a:rPr lang="cs-CZ" sz="2400" i="1" dirty="0">
                <a:solidFill>
                  <a:prstClr val="white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Martin </a:t>
            </a:r>
            <a:r>
              <a:rPr lang="cs-CZ" sz="2400" i="1" dirty="0" err="1">
                <a:solidFill>
                  <a:prstClr val="white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Musálek</a:t>
            </a:r>
            <a:endParaRPr lang="cs-CZ" sz="2400" i="1" dirty="0">
              <a:solidFill>
                <a:prstClr val="white"/>
              </a:solidFill>
              <a:latin typeface="Arial" panose="020B0604020202020204" pitchFamily="34" charset="0"/>
              <a:ea typeface="Open Sans" pitchFamily="34" charset="0"/>
              <a:cs typeface="Arial" panose="020B0604020202020204" pitchFamily="34" charset="0"/>
            </a:endParaRPr>
          </a:p>
          <a:p>
            <a:pPr defTabSz="685800"/>
            <a:endParaRPr lang="cs-CZ" sz="1050" i="1" dirty="0">
              <a:solidFill>
                <a:prstClr val="white"/>
              </a:solidFill>
              <a:latin typeface="Arial" panose="020B0604020202020204" pitchFamily="34" charset="0"/>
              <a:ea typeface="Open Sans" pitchFamily="34" charset="0"/>
              <a:cs typeface="Arial" panose="020B0604020202020204" pitchFamily="34" charset="0"/>
            </a:endParaRPr>
          </a:p>
          <a:p>
            <a:pPr defTabSz="685800"/>
            <a:r>
              <a:rPr lang="cs-CZ" sz="2400" i="1" dirty="0">
                <a:solidFill>
                  <a:prstClr val="white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Univerzita Karlova</a:t>
            </a:r>
          </a:p>
          <a:p>
            <a:pPr defTabSz="685800"/>
            <a:r>
              <a:rPr lang="cs-CZ" sz="2400" i="1" dirty="0">
                <a:solidFill>
                  <a:prstClr val="white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Fakulta tělesné výchovy sportu</a:t>
            </a:r>
          </a:p>
        </p:txBody>
      </p:sp>
    </p:spTree>
    <p:extLst>
      <p:ext uri="{BB962C8B-B14F-4D97-AF65-F5344CB8AC3E}">
        <p14:creationId xmlns:p14="http://schemas.microsoft.com/office/powerpoint/2010/main" val="227880681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</a:t>
            </a:r>
            <a:r>
              <a:rPr lang="cs-CZ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ice</a:t>
            </a:r>
            <a:r>
              <a:rPr lang="cs-CZ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test vertikální výskok</a:t>
            </a:r>
            <a:br>
              <a:rPr lang="cs-CZ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ČR v porovnání se světem</a:t>
            </a:r>
          </a:p>
        </p:txBody>
      </p:sp>
      <p:cxnSp>
        <p:nvCxnSpPr>
          <p:cNvPr id="5" name="Přímá spojnice 4"/>
          <p:cNvCxnSpPr/>
          <p:nvPr/>
        </p:nvCxnSpPr>
        <p:spPr>
          <a:xfrm>
            <a:off x="2279576" y="1628800"/>
            <a:ext cx="0" cy="43924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6"/>
          <p:cNvCxnSpPr/>
          <p:nvPr/>
        </p:nvCxnSpPr>
        <p:spPr>
          <a:xfrm flipH="1">
            <a:off x="2261760" y="6021288"/>
            <a:ext cx="7578657" cy="838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Skupina 3"/>
          <p:cNvGrpSpPr/>
          <p:nvPr/>
        </p:nvGrpSpPr>
        <p:grpSpPr>
          <a:xfrm>
            <a:off x="2711624" y="4890404"/>
            <a:ext cx="1728192" cy="884120"/>
            <a:chOff x="1187624" y="4890404"/>
            <a:chExt cx="1728192" cy="884120"/>
          </a:xfrm>
        </p:grpSpPr>
        <p:cxnSp>
          <p:nvCxnSpPr>
            <p:cNvPr id="11" name="Přímá spojnice 10"/>
            <p:cNvCxnSpPr/>
            <p:nvPr/>
          </p:nvCxnSpPr>
          <p:spPr>
            <a:xfrm flipV="1">
              <a:off x="1187624" y="4890404"/>
              <a:ext cx="1728192" cy="698836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Přímá spojnice 14"/>
            <p:cNvCxnSpPr/>
            <p:nvPr/>
          </p:nvCxnSpPr>
          <p:spPr>
            <a:xfrm flipV="1">
              <a:off x="1259632" y="5017459"/>
              <a:ext cx="1656184" cy="75706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" name="Přímá spojnice 16"/>
          <p:cNvCxnSpPr/>
          <p:nvPr/>
        </p:nvCxnSpPr>
        <p:spPr>
          <a:xfrm flipV="1">
            <a:off x="4411947" y="3815529"/>
            <a:ext cx="1447345" cy="12241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18"/>
          <p:cNvCxnSpPr/>
          <p:nvPr/>
        </p:nvCxnSpPr>
        <p:spPr>
          <a:xfrm flipV="1">
            <a:off x="4416910" y="4636385"/>
            <a:ext cx="1455729" cy="26398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21"/>
          <p:cNvCxnSpPr/>
          <p:nvPr/>
        </p:nvCxnSpPr>
        <p:spPr>
          <a:xfrm flipV="1">
            <a:off x="5846162" y="3504879"/>
            <a:ext cx="3025739" cy="1131507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25"/>
          <p:cNvCxnSpPr/>
          <p:nvPr/>
        </p:nvCxnSpPr>
        <p:spPr>
          <a:xfrm flipV="1">
            <a:off x="5859291" y="3211055"/>
            <a:ext cx="2989302" cy="60541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32"/>
          <p:cNvCxnSpPr/>
          <p:nvPr/>
        </p:nvCxnSpPr>
        <p:spPr>
          <a:xfrm flipV="1">
            <a:off x="8835464" y="3451900"/>
            <a:ext cx="1375337" cy="52979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nice 35"/>
          <p:cNvCxnSpPr/>
          <p:nvPr/>
        </p:nvCxnSpPr>
        <p:spPr>
          <a:xfrm flipV="1">
            <a:off x="8827079" y="2410969"/>
            <a:ext cx="1224136" cy="8131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Přímá spojnice 38"/>
          <p:cNvCxnSpPr/>
          <p:nvPr/>
        </p:nvCxnSpPr>
        <p:spPr>
          <a:xfrm>
            <a:off x="2783632" y="5949280"/>
            <a:ext cx="0" cy="14401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Přímá spojnice 39"/>
          <p:cNvCxnSpPr/>
          <p:nvPr/>
        </p:nvCxnSpPr>
        <p:spPr>
          <a:xfrm flipH="1">
            <a:off x="4449230" y="5924804"/>
            <a:ext cx="8384" cy="20764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Přímá spojnice 41"/>
          <p:cNvCxnSpPr/>
          <p:nvPr/>
        </p:nvCxnSpPr>
        <p:spPr>
          <a:xfrm flipH="1">
            <a:off x="5859291" y="5902485"/>
            <a:ext cx="8384" cy="20764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Přímá spojnice 42"/>
          <p:cNvCxnSpPr/>
          <p:nvPr/>
        </p:nvCxnSpPr>
        <p:spPr>
          <a:xfrm>
            <a:off x="7176120" y="5903709"/>
            <a:ext cx="8384" cy="20764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Přímá spojnice 49"/>
          <p:cNvCxnSpPr/>
          <p:nvPr/>
        </p:nvCxnSpPr>
        <p:spPr>
          <a:xfrm>
            <a:off x="8827079" y="5917468"/>
            <a:ext cx="8384" cy="20764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ovéPole 2"/>
          <p:cNvSpPr txBox="1"/>
          <p:nvPr/>
        </p:nvSpPr>
        <p:spPr>
          <a:xfrm rot="20364518">
            <a:off x="5799025" y="4176434"/>
            <a:ext cx="3508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prstClr val="black"/>
                </a:solidFill>
                <a:latin typeface="Calibri"/>
              </a:rPr>
              <a:t>Doháníme to biologickou vyspělostí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2574280" y="626867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21" name="TextovéPole 20"/>
          <p:cNvSpPr txBox="1"/>
          <p:nvPr/>
        </p:nvSpPr>
        <p:spPr>
          <a:xfrm>
            <a:off x="4248262" y="626989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23" name="TextovéPole 22"/>
          <p:cNvSpPr txBox="1"/>
          <p:nvPr/>
        </p:nvSpPr>
        <p:spPr>
          <a:xfrm>
            <a:off x="5632383" y="627233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24" name="TextovéPole 23"/>
          <p:cNvSpPr txBox="1"/>
          <p:nvPr/>
        </p:nvSpPr>
        <p:spPr>
          <a:xfrm>
            <a:off x="6970960" y="626867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25" name="TextovéPole 24"/>
          <p:cNvSpPr txBox="1"/>
          <p:nvPr/>
        </p:nvSpPr>
        <p:spPr>
          <a:xfrm>
            <a:off x="8617727" y="626867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17,8</a:t>
            </a:r>
          </a:p>
        </p:txBody>
      </p:sp>
      <p:sp>
        <p:nvSpPr>
          <p:cNvPr id="27" name="TextovéPole 26"/>
          <p:cNvSpPr txBox="1"/>
          <p:nvPr/>
        </p:nvSpPr>
        <p:spPr>
          <a:xfrm>
            <a:off x="9798101" y="6132978"/>
            <a:ext cx="646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věk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2574280" y="4070631"/>
            <a:ext cx="486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prstClr val="black"/>
                </a:solidFill>
                <a:latin typeface="Calibri"/>
              </a:rPr>
              <a:t>ČR </a:t>
            </a:r>
          </a:p>
        </p:txBody>
      </p:sp>
      <p:sp>
        <p:nvSpPr>
          <p:cNvPr id="29" name="TextovéPole 28"/>
          <p:cNvSpPr txBox="1"/>
          <p:nvPr/>
        </p:nvSpPr>
        <p:spPr>
          <a:xfrm>
            <a:off x="2574281" y="4516487"/>
            <a:ext cx="633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prstClr val="black"/>
                </a:solidFill>
                <a:latin typeface="Calibri"/>
              </a:rPr>
              <a:t>Svět </a:t>
            </a:r>
          </a:p>
        </p:txBody>
      </p:sp>
      <p:cxnSp>
        <p:nvCxnSpPr>
          <p:cNvPr id="10" name="Přímá spojnice 9"/>
          <p:cNvCxnSpPr>
            <a:stCxn id="8" idx="3"/>
          </p:cNvCxnSpPr>
          <p:nvPr/>
        </p:nvCxnSpPr>
        <p:spPr>
          <a:xfrm>
            <a:off x="3060310" y="4255297"/>
            <a:ext cx="443402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nice 30"/>
          <p:cNvCxnSpPr/>
          <p:nvPr/>
        </p:nvCxnSpPr>
        <p:spPr>
          <a:xfrm>
            <a:off x="3132318" y="4701153"/>
            <a:ext cx="44340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711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00784" y="2420888"/>
            <a:ext cx="8613648" cy="1143000"/>
          </a:xfrm>
        </p:spPr>
        <p:txBody>
          <a:bodyPr>
            <a:noAutofit/>
          </a:bodyPr>
          <a:lstStyle/>
          <a:p>
            <a:r>
              <a:rPr lang="cs-CZ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Důsledky tlaku na biologickou vyspělost hráčů</a:t>
            </a:r>
          </a:p>
        </p:txBody>
      </p:sp>
    </p:spTree>
    <p:extLst>
      <p:ext uri="{BB962C8B-B14F-4D97-AF65-F5344CB8AC3E}">
        <p14:creationId xmlns:p14="http://schemas.microsoft.com/office/powerpoint/2010/main" val="310739905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af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13398964"/>
              </p:ext>
            </p:extLst>
          </p:nvPr>
        </p:nvGraphicFramePr>
        <p:xfrm>
          <a:off x="1523492" y="188640"/>
          <a:ext cx="4104456" cy="3168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Graf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89388331"/>
              </p:ext>
            </p:extLst>
          </p:nvPr>
        </p:nvGraphicFramePr>
        <p:xfrm>
          <a:off x="6096000" y="188640"/>
          <a:ext cx="4248472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Ovál 1"/>
          <p:cNvSpPr/>
          <p:nvPr/>
        </p:nvSpPr>
        <p:spPr>
          <a:xfrm>
            <a:off x="2711624" y="620688"/>
            <a:ext cx="720080" cy="21602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3287688" y="548680"/>
            <a:ext cx="1278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  <a:latin typeface="Calibri"/>
              </a:rPr>
              <a:t>16cm rozdíl</a:t>
            </a:r>
          </a:p>
        </p:txBody>
      </p:sp>
      <p:sp>
        <p:nvSpPr>
          <p:cNvPr id="8" name="Ovál 7"/>
          <p:cNvSpPr/>
          <p:nvPr/>
        </p:nvSpPr>
        <p:spPr>
          <a:xfrm>
            <a:off x="7032104" y="788794"/>
            <a:ext cx="720080" cy="21602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7680176" y="701080"/>
            <a:ext cx="1213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  <a:latin typeface="Calibri"/>
              </a:rPr>
              <a:t>22kg rozdíl</a:t>
            </a:r>
          </a:p>
        </p:txBody>
      </p:sp>
      <p:graphicFrame>
        <p:nvGraphicFramePr>
          <p:cNvPr id="10" name="Graf 9"/>
          <p:cNvGraphicFramePr/>
          <p:nvPr>
            <p:extLst>
              <p:ext uri="{D42A27DB-BD31-4B8C-83A1-F6EECF244321}">
                <p14:modId xmlns:p14="http://schemas.microsoft.com/office/powerpoint/2010/main" val="2019310468"/>
              </p:ext>
            </p:extLst>
          </p:nvPr>
        </p:nvGraphicFramePr>
        <p:xfrm>
          <a:off x="2040124" y="3429000"/>
          <a:ext cx="6504148" cy="3168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215143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Graphic spid="7" grpId="0">
        <p:bldAsOne/>
      </p:bldGraphic>
      <p:bldP spid="2" grpId="0" animBg="1"/>
      <p:bldP spid="3" grpId="0"/>
      <p:bldP spid="8" grpId="0" animBg="1"/>
      <p:bldP spid="9" grpId="0"/>
      <p:bldGraphic spid="10" grpId="0">
        <p:bldAsOne/>
      </p:bldGraphic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 3"/>
          <p:cNvGraphicFramePr/>
          <p:nvPr>
            <p:extLst/>
          </p:nvPr>
        </p:nvGraphicFramePr>
        <p:xfrm>
          <a:off x="2279576" y="512676"/>
          <a:ext cx="7128792" cy="4392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Elipsa 4"/>
          <p:cNvSpPr/>
          <p:nvPr/>
        </p:nvSpPr>
        <p:spPr>
          <a:xfrm>
            <a:off x="7968208" y="980728"/>
            <a:ext cx="936104" cy="12241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2423592" y="5733256"/>
            <a:ext cx="5032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U16 a U17 min. 50% týmu biologicky vyspělejší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2423592" y="6237312"/>
            <a:ext cx="4185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U18 a hotoví chlapi a vrchol výkonnosti</a:t>
            </a:r>
          </a:p>
        </p:txBody>
      </p:sp>
    </p:spTree>
    <p:extLst>
      <p:ext uri="{BB962C8B-B14F-4D97-AF65-F5344CB8AC3E}">
        <p14:creationId xmlns:p14="http://schemas.microsoft.com/office/powerpoint/2010/main" val="350075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VTM U14</a:t>
            </a:r>
          </a:p>
        </p:txBody>
      </p:sp>
      <p:graphicFrame>
        <p:nvGraphicFramePr>
          <p:cNvPr id="4" name="Graf 3"/>
          <p:cNvGraphicFramePr>
            <a:graphicFrameLocks/>
          </p:cNvGraphicFramePr>
          <p:nvPr>
            <p:extLst/>
          </p:nvPr>
        </p:nvGraphicFramePr>
        <p:xfrm>
          <a:off x="1775520" y="126876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ovéPole 4"/>
          <p:cNvSpPr txBox="1"/>
          <p:nvPr/>
        </p:nvSpPr>
        <p:spPr>
          <a:xfrm>
            <a:off x="6528049" y="2132857"/>
            <a:ext cx="38140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  <a:latin typeface="Calibri"/>
              </a:rPr>
              <a:t>Průměrný rozdíl ve vyspělosti mezi </a:t>
            </a:r>
          </a:p>
          <a:p>
            <a:r>
              <a:rPr lang="cs-CZ" b="1" dirty="0">
                <a:solidFill>
                  <a:srgbClr val="FF0000"/>
                </a:solidFill>
                <a:latin typeface="Calibri"/>
              </a:rPr>
              <a:t>biologicky pomalejšími a vyspělejšími </a:t>
            </a:r>
          </a:p>
          <a:p>
            <a:r>
              <a:rPr lang="cs-CZ" b="1" dirty="0">
                <a:solidFill>
                  <a:srgbClr val="FF0000"/>
                </a:solidFill>
                <a:latin typeface="Calibri"/>
              </a:rPr>
              <a:t>je 3 roky</a:t>
            </a:r>
          </a:p>
          <a:p>
            <a:r>
              <a:rPr lang="cs-CZ" b="1" dirty="0">
                <a:solidFill>
                  <a:srgbClr val="FF0000"/>
                </a:solidFill>
                <a:latin typeface="Calibri"/>
              </a:rPr>
              <a:t>12 let </a:t>
            </a:r>
            <a:r>
              <a:rPr lang="cs-CZ" b="1" dirty="0" err="1">
                <a:solidFill>
                  <a:srgbClr val="FF0000"/>
                </a:solidFill>
                <a:latin typeface="Calibri"/>
              </a:rPr>
              <a:t>vs</a:t>
            </a:r>
            <a:r>
              <a:rPr lang="cs-CZ" b="1" dirty="0">
                <a:solidFill>
                  <a:srgbClr val="FF0000"/>
                </a:solidFill>
                <a:latin typeface="Calibri"/>
              </a:rPr>
              <a:t> 15 let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7248129" y="1556792"/>
            <a:ext cx="1263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0070C0"/>
                </a:solidFill>
                <a:latin typeface="Calibri"/>
              </a:rPr>
              <a:t>N=60 hráčů</a:t>
            </a:r>
          </a:p>
        </p:txBody>
      </p:sp>
      <p:graphicFrame>
        <p:nvGraphicFramePr>
          <p:cNvPr id="7" name="Graf 6"/>
          <p:cNvGraphicFramePr>
            <a:graphicFrameLocks/>
          </p:cNvGraphicFramePr>
          <p:nvPr>
            <p:extLst/>
          </p:nvPr>
        </p:nvGraphicFramePr>
        <p:xfrm>
          <a:off x="4439816" y="41148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2" name="Skupina 11"/>
          <p:cNvGrpSpPr/>
          <p:nvPr/>
        </p:nvGrpSpPr>
        <p:grpSpPr>
          <a:xfrm>
            <a:off x="6672065" y="3488728"/>
            <a:ext cx="3594317" cy="1308425"/>
            <a:chOff x="5148064" y="3488727"/>
            <a:chExt cx="3594317" cy="1308425"/>
          </a:xfrm>
        </p:grpSpPr>
        <p:sp>
          <p:nvSpPr>
            <p:cNvPr id="8" name="TextovéPole 7"/>
            <p:cNvSpPr txBox="1"/>
            <p:nvPr/>
          </p:nvSpPr>
          <p:spPr>
            <a:xfrm>
              <a:off x="5148064" y="3488727"/>
              <a:ext cx="3594317" cy="92333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cs-CZ" b="1" dirty="0">
                  <a:solidFill>
                    <a:srgbClr val="FF0000"/>
                  </a:solidFill>
                  <a:latin typeface="Calibri"/>
                </a:rPr>
                <a:t>I přes to biologicky akcelerovaným </a:t>
              </a:r>
            </a:p>
            <a:p>
              <a:r>
                <a:rPr lang="cs-CZ" b="1" dirty="0">
                  <a:solidFill>
                    <a:srgbClr val="FF0000"/>
                  </a:solidFill>
                  <a:latin typeface="Calibri"/>
                </a:rPr>
                <a:t>schází 15% výkonu k tomu, aby byli </a:t>
              </a:r>
            </a:p>
            <a:p>
              <a:r>
                <a:rPr lang="cs-CZ" b="1" dirty="0">
                  <a:solidFill>
                    <a:srgbClr val="FF0000"/>
                  </a:solidFill>
                  <a:latin typeface="Calibri"/>
                </a:rPr>
                <a:t>průměrní v kategorii 15 ti letých </a:t>
              </a:r>
            </a:p>
          </p:txBody>
        </p:sp>
        <p:cxnSp>
          <p:nvCxnSpPr>
            <p:cNvPr id="10" name="Přímá spojnice se šipkou 9"/>
            <p:cNvCxnSpPr/>
            <p:nvPr/>
          </p:nvCxnSpPr>
          <p:spPr>
            <a:xfrm flipH="1">
              <a:off x="5724128" y="4412057"/>
              <a:ext cx="1431538" cy="38509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99019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5" grpId="0"/>
      <p:bldP spid="6" grpId="0"/>
      <p:bldGraphic spid="7" grpId="0">
        <p:bldAsOne/>
      </p:bldGraphic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Závěr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91544" y="1268760"/>
            <a:ext cx="8229600" cy="5328592"/>
          </a:xfrm>
        </p:spPr>
        <p:txBody>
          <a:bodyPr>
            <a:normAutofit fontScale="62500" lnSpcReduction="20000"/>
          </a:bodyPr>
          <a:lstStyle/>
          <a:p>
            <a:r>
              <a:rPr lang="cs-CZ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Velké rozdíly v biologické vyspělosti mezi 14. a 15. rokem (tělesná hmotnost a tělesná výška), upřednostňují výběr vyspělejších hráčů.</a:t>
            </a:r>
          </a:p>
          <a:p>
            <a:endParaRPr lang="cs-CZ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Vyspělejší hráči mají svůj zenit kolem 17.5 roku pak ve výkonech </a:t>
            </a:r>
            <a:r>
              <a:rPr lang="cs-CZ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off-ice</a:t>
            </a:r>
            <a:r>
              <a:rPr lang="cs-CZ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testů stagnují. Dlouhodobě pravděpodobně nedostávají relevantní objem zatížení a není kontrolována intenzita, s jakou trénují. Pravděpodobně nemakají na plný plyn, protože nemusí...</a:t>
            </a:r>
          </a:p>
          <a:p>
            <a:pPr marL="0" indent="0">
              <a:buNone/>
            </a:pPr>
            <a:endParaRPr lang="cs-CZ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Upřednostňování biologicky a silově </a:t>
            </a:r>
            <a:r>
              <a:rPr lang="cs-CZ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disponovanějších</a:t>
            </a:r>
            <a:r>
              <a:rPr lang="cs-CZ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jedinců má bumerangový efekt v kategorii U18 a výš. Výkonnostně se již hráči nezlepšují.</a:t>
            </a:r>
          </a:p>
          <a:p>
            <a:endParaRPr lang="cs-CZ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Biologicky pomalejší hráči často končí mezi 14.  a 16. rokem, nejsou pro trenéra perspektivní, protože momentálně nestačí fyzicky. </a:t>
            </a:r>
          </a:p>
          <a:p>
            <a:endParaRPr lang="cs-CZ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Pokud se jedná o výběr talentovaných hráčů VTM, U14– zde není významný rozdíl ve výsledcích fyzických testů mezi biologicky pomalejšími a akcelerovanými i přes to, že akcelerovaní mají 16 cm a 14 kg výhodu.</a:t>
            </a:r>
          </a:p>
          <a:p>
            <a:endParaRPr lang="cs-CZ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6880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 s tím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97397" y="1417638"/>
            <a:ext cx="8229600" cy="5280322"/>
          </a:xfrm>
        </p:spPr>
        <p:txBody>
          <a:bodyPr>
            <a:normAutofit fontScale="70000" lnSpcReduction="20000"/>
          </a:bodyPr>
          <a:lstStyle/>
          <a:p>
            <a:r>
              <a:rPr lang="cs-CZ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 odhalení biologických odlišností – míry biologických odlišností připravujeme pro trenéry „jednoduchou metodiku“.</a:t>
            </a:r>
          </a:p>
          <a:p>
            <a:pPr marL="0" indent="0">
              <a:buNone/>
            </a:pPr>
            <a:endParaRPr lang="cs-CZ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Vytvořit časový prostor pro biologicky mladší, poskytnout jim v kategorii 14-15, nebo 15-16 rok navíc.</a:t>
            </a:r>
          </a:p>
          <a:p>
            <a:endParaRPr lang="cs-CZ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Rozvolnit kategorie při přechodu do dorostu a vytvořit metodiku kontroly zatížení hráčů minimálně v tréninku.</a:t>
            </a:r>
          </a:p>
          <a:p>
            <a:endParaRPr lang="cs-CZ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Biologicky starší </a:t>
            </a:r>
          </a:p>
          <a:p>
            <a:pPr lvl="1"/>
            <a:r>
              <a:rPr lang="cs-CZ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Buď je hráč vyspělejší tělesně, fyzicky i mentálně, pak je možnost ostaršit.</a:t>
            </a:r>
          </a:p>
          <a:p>
            <a:pPr lvl="1"/>
            <a:r>
              <a:rPr lang="cs-CZ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Pokud nejsou splněny všechny předchozí požadavky, pak je nutné pro hráče vytvořit tréninkový plán s vyšším zatížením (objem i intenzita).</a:t>
            </a:r>
          </a:p>
        </p:txBody>
      </p:sp>
    </p:spTree>
    <p:extLst>
      <p:ext uri="{BB962C8B-B14F-4D97-AF65-F5344CB8AC3E}">
        <p14:creationId xmlns:p14="http://schemas.microsoft.com/office/powerpoint/2010/main" val="192601737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919082"/>
            <a:ext cx="10363200" cy="1470025"/>
          </a:xfrm>
        </p:spPr>
        <p:txBody>
          <a:bodyPr>
            <a:noAutofit/>
          </a:bodyPr>
          <a:lstStyle/>
          <a:p>
            <a:r>
              <a:rPr lang="cs-CZ" sz="6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Vzdělávání trenérů školení a semináře </a:t>
            </a:r>
            <a:br>
              <a:rPr lang="cs-CZ" sz="6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6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2016-2018</a:t>
            </a:r>
            <a:endParaRPr lang="cs-CZ" sz="6400" b="1" dirty="0">
              <a:solidFill>
                <a:schemeClr val="bg1"/>
              </a:solidFill>
              <a:latin typeface="Arial" panose="020B0604020202020204" pitchFamily="34" charset="0"/>
              <a:ea typeface="Open Sans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967542" y="5031317"/>
            <a:ext cx="8256917" cy="1470025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Slavomír </a:t>
            </a:r>
            <a:r>
              <a:rPr kumimoji="0" lang="cs-CZ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Lener</a:t>
            </a:r>
            <a:endParaRPr kumimoji="0" lang="cs-CZ" sz="32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Open Sans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057431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FCE766-F46D-9F4B-85F6-919F98A15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095500"/>
            <a:ext cx="10972800" cy="1143000"/>
          </a:xfrm>
        </p:spPr>
        <p:txBody>
          <a:bodyPr>
            <a:normAutofit/>
          </a:bodyPr>
          <a:lstStyle/>
          <a:p>
            <a:pPr algn="l"/>
            <a:r>
              <a:rPr lang="cs-CZ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Realita:</a:t>
            </a:r>
            <a:endParaRPr lang="cs-CZ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7AC35D1-D3A0-7C48-8934-AABA7F64D2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3019146"/>
            <a:ext cx="10972800" cy="4525963"/>
          </a:xfrm>
        </p:spPr>
        <p:txBody>
          <a:bodyPr>
            <a:normAutofit/>
          </a:bodyPr>
          <a:lstStyle/>
          <a:p>
            <a:pPr marL="231775" indent="-231775"/>
            <a:r>
              <a:rPr lang="cs-CZ" sz="2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Pravidelně se vzdělávají a doškolují  trenéři mládeže, především ELD, ELJ</a:t>
            </a:r>
          </a:p>
          <a:p>
            <a:pPr marL="231775" indent="-231775"/>
            <a:r>
              <a:rPr lang="cs-CZ" sz="2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Trenéři TELH a </a:t>
            </a:r>
            <a:r>
              <a:rPr lang="cs-CZ" sz="23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Chance</a:t>
            </a:r>
            <a:r>
              <a:rPr lang="cs-CZ" sz="2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(WSM) liga – semináře až na výjimky navštěvují hlavní trenéři zřídka a nejsou tak pozitivním příkladem pro hráče a trenéry v hnutí </a:t>
            </a:r>
          </a:p>
          <a:p>
            <a:pPr marL="231775" indent="-231775"/>
            <a:r>
              <a:rPr lang="cs-CZ" sz="2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výjimky - pravidelně: Filip </a:t>
            </a:r>
            <a:r>
              <a:rPr lang="cs-CZ" sz="23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Pešán</a:t>
            </a:r>
            <a:r>
              <a:rPr lang="cs-CZ" sz="2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Jakub Petr, Tomáš Martinec, Václav </a:t>
            </a:r>
            <a:r>
              <a:rPr lang="cs-CZ" sz="23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Varaďa</a:t>
            </a:r>
            <a:endParaRPr lang="cs-CZ" sz="23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1775" indent="-231775"/>
            <a:r>
              <a:rPr lang="cs-CZ" sz="2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občas: Václav Sýkora, Robert Svoboda, Václav Prospal, Milan </a:t>
            </a:r>
            <a:r>
              <a:rPr lang="cs-CZ" sz="23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Razým</a:t>
            </a:r>
            <a:r>
              <a:rPr lang="cs-CZ" sz="2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Petr Vlk…</a:t>
            </a:r>
          </a:p>
        </p:txBody>
      </p:sp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52382896-72E8-954E-B65F-F6A2C4B6D539}"/>
              </a:ext>
            </a:extLst>
          </p:cNvPr>
          <p:cNvSpPr txBox="1">
            <a:spLocks/>
          </p:cNvSpPr>
          <p:nvPr/>
        </p:nvSpPr>
        <p:spPr>
          <a:xfrm>
            <a:off x="572529" y="844352"/>
            <a:ext cx="1147530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68288" marR="0" lvl="0" indent="-257175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Vzdělávat se a být příkladem pro hnutí (hráčům a trenérům), ukázat, že mám zájem</a:t>
            </a: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1F815791-E4E1-4744-8365-459DA74793F9}"/>
              </a:ext>
            </a:extLst>
          </p:cNvPr>
          <p:cNvSpPr txBox="1">
            <a:spLocks/>
          </p:cNvSpPr>
          <p:nvPr/>
        </p:nvSpPr>
        <p:spPr>
          <a:xfrm>
            <a:off x="609600" y="442853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Filosofie:</a:t>
            </a:r>
          </a:p>
        </p:txBody>
      </p:sp>
    </p:spTree>
    <p:extLst>
      <p:ext uri="{BB962C8B-B14F-4D97-AF65-F5344CB8AC3E}">
        <p14:creationId xmlns:p14="http://schemas.microsoft.com/office/powerpoint/2010/main" val="6440873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365" y="45624"/>
            <a:ext cx="9787136" cy="1228277"/>
          </a:xfrm>
        </p:spPr>
        <p:txBody>
          <a:bodyPr>
            <a:noAutofit/>
          </a:bodyPr>
          <a:lstStyle/>
          <a:p>
            <a:pPr algn="l"/>
            <a:r>
              <a:rPr lang="cs-CZ" sz="3200" b="1" dirty="0">
                <a:solidFill>
                  <a:srgbClr val="001E62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VÝDAJE NA MLÁDEŽNICKÉ REPREZENTACE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10331" y="1273901"/>
            <a:ext cx="6449765" cy="5323451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>
              <a:lnSpc>
                <a:spcPct val="150000"/>
              </a:lnSpc>
              <a:spcAft>
                <a:spcPts val="1200"/>
              </a:spcAft>
              <a:buClr>
                <a:srgbClr val="C00000"/>
              </a:buClr>
            </a:pPr>
            <a:r>
              <a:rPr lang="cs-CZ" sz="2133" kern="1500" dirty="0">
                <a:solidFill>
                  <a:srgbClr val="001E62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Výdaje na mládežnické reprezentace zahrnují účast na mistrovstvích světa, účast na mezinárodních turnajích, mezistátní utkání a přípravné kempy. </a:t>
            </a:r>
          </a:p>
          <a:p>
            <a:pPr algn="just" defTabSz="1219170">
              <a:lnSpc>
                <a:spcPct val="150000"/>
              </a:lnSpc>
              <a:spcAft>
                <a:spcPts val="1200"/>
              </a:spcAft>
              <a:buClr>
                <a:srgbClr val="C00000"/>
              </a:buClr>
            </a:pPr>
            <a:r>
              <a:rPr lang="cs-CZ" sz="2133" kern="1500" dirty="0">
                <a:solidFill>
                  <a:srgbClr val="001E62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Od roku 2009 se více než ztrojnásobily. Hranici 30 </a:t>
            </a:r>
            <a:r>
              <a:rPr lang="cs-CZ" sz="2133" kern="1500" dirty="0" err="1">
                <a:solidFill>
                  <a:srgbClr val="001E62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mln</a:t>
            </a:r>
            <a:r>
              <a:rPr lang="cs-CZ" sz="2133" kern="1500" dirty="0">
                <a:solidFill>
                  <a:srgbClr val="001E62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. Kč překročily v roce 2013 a 60 </a:t>
            </a:r>
            <a:r>
              <a:rPr lang="cs-CZ" sz="2133" kern="1500" dirty="0" err="1">
                <a:solidFill>
                  <a:srgbClr val="001E62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mln</a:t>
            </a:r>
            <a:r>
              <a:rPr lang="cs-CZ" sz="2133" kern="1500" dirty="0">
                <a:solidFill>
                  <a:srgbClr val="001E62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. Kč v roce 2018. V roce 2018 byl rozpočet 64,6 </a:t>
            </a:r>
            <a:r>
              <a:rPr lang="cs-CZ" sz="2133" kern="1500" dirty="0" err="1">
                <a:solidFill>
                  <a:srgbClr val="001E62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mln</a:t>
            </a:r>
            <a:r>
              <a:rPr lang="cs-CZ" sz="2133" kern="1500" dirty="0">
                <a:solidFill>
                  <a:srgbClr val="001E62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. Kč.   </a:t>
            </a:r>
          </a:p>
          <a:p>
            <a:pPr algn="just" defTabSz="1219170">
              <a:lnSpc>
                <a:spcPct val="150000"/>
              </a:lnSpc>
              <a:spcAft>
                <a:spcPts val="1200"/>
              </a:spcAft>
              <a:buClr>
                <a:srgbClr val="C00000"/>
              </a:buClr>
            </a:pPr>
            <a:r>
              <a:rPr lang="cs-CZ" sz="2133" kern="1500" dirty="0">
                <a:solidFill>
                  <a:srgbClr val="001E62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Podle počtu akcí, struktury akcí a četnosti kontaktů s nejsilnějšími soupeři je mládežnický program zcela srovnatelný se všemi vyspělými zeměmi. </a:t>
            </a:r>
          </a:p>
        </p:txBody>
      </p:sp>
      <p:graphicFrame>
        <p:nvGraphicFramePr>
          <p:cNvPr id="7" name="Graf 6"/>
          <p:cNvGraphicFramePr/>
          <p:nvPr>
            <p:extLst/>
          </p:nvPr>
        </p:nvGraphicFramePr>
        <p:xfrm>
          <a:off x="7344139" y="1604797"/>
          <a:ext cx="4704523" cy="49925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70207751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FCE766-F46D-9F4B-85F6-919F98A15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2" y="512590"/>
            <a:ext cx="10779635" cy="1056149"/>
          </a:xfrm>
        </p:spPr>
        <p:txBody>
          <a:bodyPr>
            <a:noAutofit/>
          </a:bodyPr>
          <a:lstStyle/>
          <a:p>
            <a:pPr marL="11113" algn="l"/>
            <a:r>
              <a:rPr lang="cs-CZ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Povinné odborné vzdělávání v TOP zemích Evropy:</a:t>
            </a:r>
            <a:r>
              <a:rPr lang="cs-CZ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7AC35D1-D3A0-7C48-8934-AABA7F64D2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43777"/>
            <a:ext cx="10972800" cy="4525963"/>
          </a:xfrm>
        </p:spPr>
        <p:txBody>
          <a:bodyPr>
            <a:normAutofit/>
          </a:bodyPr>
          <a:lstStyle/>
          <a:p>
            <a:pPr marL="268288" indent="-268288">
              <a:tabLst>
                <a:tab pos="1111250" algn="l"/>
              </a:tabLst>
            </a:pPr>
            <a:r>
              <a:rPr lang="cs-CZ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CZE 	- ano</a:t>
            </a:r>
          </a:p>
          <a:p>
            <a:pPr marL="268288" indent="-268288">
              <a:tabLst>
                <a:tab pos="1111250" algn="l"/>
              </a:tabLst>
            </a:pPr>
            <a:r>
              <a:rPr lang="cs-CZ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SWE 	- ano</a:t>
            </a:r>
          </a:p>
          <a:p>
            <a:pPr marL="268288" indent="-268288">
              <a:tabLst>
                <a:tab pos="1111250" algn="l"/>
              </a:tabLst>
            </a:pPr>
            <a:r>
              <a:rPr lang="cs-CZ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  	- ne (ale má 80%) </a:t>
            </a:r>
          </a:p>
          <a:p>
            <a:pPr marL="268288" indent="-268288">
              <a:tabLst>
                <a:tab pos="1111250" algn="l"/>
              </a:tabLst>
            </a:pPr>
            <a:r>
              <a:rPr lang="cs-CZ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SUI  	- ne (ale má 80-90% - důvod: hodně zahraničních trenérů)</a:t>
            </a:r>
          </a:p>
          <a:p>
            <a:pPr marL="268288" indent="-268288">
              <a:buNone/>
              <a:tabLst>
                <a:tab pos="1111250" algn="l"/>
              </a:tabLst>
            </a:pPr>
            <a:r>
              <a:rPr lang="cs-CZ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68288" indent="-268288">
              <a:tabLst>
                <a:tab pos="1111250" algn="l"/>
                <a:tab pos="1366838" algn="l"/>
              </a:tabLst>
            </a:pPr>
            <a:r>
              <a:rPr lang="cs-CZ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Fotbal 	- ano (UEFA licence)</a:t>
            </a:r>
          </a:p>
          <a:p>
            <a:pPr marL="268288" indent="-268288">
              <a:tabLst>
                <a:tab pos="1111250" algn="l"/>
                <a:tab pos="1366838" algn="l"/>
              </a:tabLst>
            </a:pPr>
            <a:r>
              <a:rPr lang="cs-CZ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Basket 	- ano</a:t>
            </a:r>
          </a:p>
        </p:txBody>
      </p:sp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BE130953-0601-F445-B81E-AA2B8B74E02A}"/>
              </a:ext>
            </a:extLst>
          </p:cNvPr>
          <p:cNvCxnSpPr>
            <a:cxnSpLocks/>
          </p:cNvCxnSpPr>
          <p:nvPr/>
        </p:nvCxnSpPr>
        <p:spPr>
          <a:xfrm flipH="1">
            <a:off x="720810" y="3601173"/>
            <a:ext cx="10647403" cy="0"/>
          </a:xfrm>
          <a:prstGeom prst="line">
            <a:avLst/>
          </a:prstGeom>
          <a:ln w="28575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167194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347E63-185B-7948-87B7-87F3ADC77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09321"/>
            <a:ext cx="10972800" cy="1143000"/>
          </a:xfrm>
        </p:spPr>
        <p:txBody>
          <a:bodyPr>
            <a:noAutofit/>
          </a:bodyPr>
          <a:lstStyle/>
          <a:p>
            <a:pPr algn="l"/>
            <a:r>
              <a:rPr lang="cs-CZ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Počet hodin k dosažení nejvyšší licence:</a:t>
            </a:r>
            <a:br>
              <a:rPr lang="cs-CZ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C7ED3DC-CF13-1341-B8C8-57FA4EA6AD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997151"/>
          </a:xfrm>
        </p:spPr>
        <p:txBody>
          <a:bodyPr>
            <a:normAutofit/>
          </a:bodyPr>
          <a:lstStyle/>
          <a:p>
            <a:pPr marL="11113" indent="171450">
              <a:tabLst>
                <a:tab pos="1465263" algn="l"/>
                <a:tab pos="3016250" algn="l"/>
              </a:tabLst>
            </a:pPr>
            <a:r>
              <a:rPr lang="cs-CZ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CZE      	</a:t>
            </a:r>
            <a:r>
              <a:rPr lang="cs-CZ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650</a:t>
            </a:r>
            <a:r>
              <a:rPr lang="cs-CZ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hod. 	- Lic. C (hráč automaticky), Lic. B (50+100 =150-</a:t>
            </a:r>
          </a:p>
          <a:p>
            <a:pPr marL="11113" indent="171450">
              <a:buNone/>
              <a:tabLst>
                <a:tab pos="1465263" algn="l"/>
                <a:tab pos="3016250" algn="l"/>
              </a:tabLst>
            </a:pPr>
            <a:r>
              <a:rPr lang="cs-CZ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živnost. zákon), Lic. A (250 +250= 500) </a:t>
            </a:r>
          </a:p>
          <a:p>
            <a:pPr marL="11113" indent="171450">
              <a:tabLst>
                <a:tab pos="1465263" algn="l"/>
                <a:tab pos="3016250" algn="l"/>
              </a:tabLst>
            </a:pPr>
            <a:r>
              <a:rPr lang="cs-CZ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SWE     	</a:t>
            </a:r>
            <a:r>
              <a:rPr lang="cs-CZ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</a:t>
            </a:r>
            <a:r>
              <a:rPr lang="cs-CZ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hod. 	- jako u nás, budou zvažovat ještě více hodin</a:t>
            </a:r>
          </a:p>
          <a:p>
            <a:pPr marL="11113" indent="171450">
              <a:tabLst>
                <a:tab pos="1465263" algn="l"/>
                <a:tab pos="3016250" algn="l"/>
              </a:tabLst>
            </a:pPr>
            <a:r>
              <a:rPr lang="cs-CZ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FIN      	</a:t>
            </a:r>
            <a:r>
              <a:rPr lang="cs-CZ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650</a:t>
            </a:r>
            <a:r>
              <a:rPr lang="cs-CZ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hod. 	- hledají, jak zvýšit nároky na trenéry</a:t>
            </a:r>
          </a:p>
          <a:p>
            <a:pPr marL="11113" indent="171450">
              <a:tabLst>
                <a:tab pos="1465263" algn="l"/>
                <a:tab pos="3016250" algn="l"/>
              </a:tabLst>
            </a:pPr>
            <a:r>
              <a:rPr lang="cs-CZ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SUI   </a:t>
            </a:r>
            <a:r>
              <a:rPr lang="cs-CZ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cca	</a:t>
            </a:r>
            <a:r>
              <a:rPr lang="cs-CZ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</a:t>
            </a:r>
            <a:r>
              <a:rPr lang="cs-CZ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hod. 	- hledají, jak navýšit počet hodin</a:t>
            </a:r>
          </a:p>
          <a:p>
            <a:pPr marL="11113" indent="171450">
              <a:buNone/>
              <a:tabLst>
                <a:tab pos="1465263" algn="l"/>
                <a:tab pos="3016250" algn="l"/>
              </a:tabLst>
            </a:pPr>
            <a:r>
              <a:rPr lang="cs-CZ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</a:p>
          <a:p>
            <a:pPr marL="11113" indent="171450">
              <a:tabLst>
                <a:tab pos="1465263" algn="l"/>
                <a:tab pos="3016250" algn="l"/>
              </a:tabLst>
            </a:pPr>
            <a:r>
              <a:rPr lang="cs-CZ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Fotbal  	</a:t>
            </a:r>
            <a:r>
              <a:rPr lang="cs-CZ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  </a:t>
            </a:r>
            <a:r>
              <a:rPr lang="cs-CZ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hod. 	- Lic. C 40 hod. + UEFA licence B 120 hod., lic. A 180 		  hod., PRO 360 hod.</a:t>
            </a:r>
          </a:p>
          <a:p>
            <a:pPr marL="11113" indent="171450">
              <a:tabLst>
                <a:tab pos="1465263" algn="l"/>
                <a:tab pos="3016250" algn="l"/>
              </a:tabLst>
            </a:pPr>
            <a:r>
              <a:rPr lang="cs-CZ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Basket  	</a:t>
            </a:r>
            <a:r>
              <a:rPr lang="cs-CZ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650</a:t>
            </a:r>
            <a:r>
              <a:rPr lang="cs-CZ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hod. 	- Lic. B 150 + Lic. A 500 hodin, chtějí navyšovat počet</a:t>
            </a:r>
          </a:p>
          <a:p>
            <a:pPr marL="11113" indent="171450">
              <a:buNone/>
              <a:tabLst>
                <a:tab pos="1465263" algn="l"/>
                <a:tab pos="3016250" algn="l"/>
              </a:tabLst>
            </a:pPr>
            <a:r>
              <a:rPr lang="cs-CZ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 hodin Lic. B (úzce spolupracovat s hokejem)</a:t>
            </a:r>
          </a:p>
          <a:p>
            <a:pPr marL="11113" indent="171450">
              <a:tabLst>
                <a:tab pos="1465263" algn="l"/>
                <a:tab pos="3016250" algn="l"/>
              </a:tabLst>
            </a:pPr>
            <a:endParaRPr lang="cs-CZ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Přímá spojnice 3">
            <a:extLst>
              <a:ext uri="{FF2B5EF4-FFF2-40B4-BE49-F238E27FC236}">
                <a16:creationId xmlns:a16="http://schemas.microsoft.com/office/drawing/2014/main" id="{F627B8C9-1806-EB40-97A5-3DCEAA76EE15}"/>
              </a:ext>
            </a:extLst>
          </p:cNvPr>
          <p:cNvCxnSpPr>
            <a:cxnSpLocks/>
          </p:cNvCxnSpPr>
          <p:nvPr/>
        </p:nvCxnSpPr>
        <p:spPr>
          <a:xfrm flipH="1">
            <a:off x="696100" y="4065377"/>
            <a:ext cx="11030462" cy="0"/>
          </a:xfrm>
          <a:prstGeom prst="line">
            <a:avLst/>
          </a:prstGeom>
          <a:ln w="28575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526623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C7ED3DC-CF13-1341-B8C8-57FA4EA6AD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699810"/>
            <a:ext cx="11191103" cy="6240693"/>
          </a:xfrm>
        </p:spPr>
        <p:txBody>
          <a:bodyPr>
            <a:normAutofit/>
          </a:bodyPr>
          <a:lstStyle/>
          <a:p>
            <a:pPr marL="182563" indent="-171450">
              <a:buNone/>
            </a:pPr>
            <a:r>
              <a:rPr lang="cs-CZ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Počet seminářů ČSLH za poslední 3 roky:</a:t>
            </a:r>
            <a:endParaRPr lang="cs-CZ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563" indent="-171450">
              <a:spcAft>
                <a:spcPts val="1600"/>
              </a:spcAft>
            </a:pPr>
            <a:r>
              <a:rPr lang="cs-CZ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182</a:t>
            </a:r>
            <a:endParaRPr lang="cs-CZ" sz="2400" b="1" u="sng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563" indent="-171450">
              <a:buNone/>
            </a:pPr>
            <a:r>
              <a:rPr lang="cs-CZ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 Semináře za poslední 3 roky:</a:t>
            </a:r>
          </a:p>
          <a:p>
            <a:pPr marL="182563" indent="-171450">
              <a:spcAft>
                <a:spcPts val="800"/>
              </a:spcAft>
            </a:pPr>
            <a:r>
              <a:rPr lang="cs-CZ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  <a:p>
            <a:pPr marL="182563" indent="-171450">
              <a:buNone/>
            </a:pPr>
            <a:r>
              <a:rPr lang="cs-CZ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Témata:</a:t>
            </a:r>
            <a:r>
              <a:rPr lang="cs-CZ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82563" indent="-171450"/>
            <a:r>
              <a:rPr lang="cs-CZ" sz="2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Budování týmu a organizace na úrovni NHL, NBA, </a:t>
            </a:r>
            <a:r>
              <a:rPr lang="cs-CZ" sz="23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Premier</a:t>
            </a:r>
            <a:r>
              <a:rPr lang="cs-CZ" sz="2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3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League</a:t>
            </a:r>
            <a:r>
              <a:rPr lang="cs-CZ" sz="2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národní týmy </a:t>
            </a:r>
          </a:p>
          <a:p>
            <a:pPr marL="182563" indent="-171450"/>
            <a:r>
              <a:rPr lang="cs-CZ" sz="23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Koučing</a:t>
            </a:r>
            <a:r>
              <a:rPr lang="cs-CZ" sz="2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vrcholového týmu</a:t>
            </a:r>
          </a:p>
          <a:p>
            <a:pPr marL="182563" indent="-171450"/>
            <a:r>
              <a:rPr lang="cs-CZ" sz="2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Trénink ve vrcholovém sportu – dospělí, junioři</a:t>
            </a:r>
          </a:p>
          <a:p>
            <a:pPr marL="182563" indent="-171450"/>
            <a:r>
              <a:rPr lang="cs-CZ" sz="2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Psychologie sportu a vrcholové výkonnosti</a:t>
            </a:r>
          </a:p>
          <a:p>
            <a:pPr marL="182563" indent="-171450"/>
            <a:r>
              <a:rPr lang="cs-CZ" sz="2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Fyziologické aspekty výkonu sportovce</a:t>
            </a:r>
          </a:p>
          <a:p>
            <a:pPr marL="182563" indent="-171450"/>
            <a:r>
              <a:rPr lang="cs-CZ" sz="2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Výživa elitního sportovce</a:t>
            </a:r>
          </a:p>
          <a:p>
            <a:pPr marL="182563" indent="-171450"/>
            <a:r>
              <a:rPr lang="cs-CZ" sz="2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Zkušenosti vynikajících hráčů z přípravy na vrcholný výkon a dlouhodobá výkonnost</a:t>
            </a:r>
          </a:p>
        </p:txBody>
      </p:sp>
    </p:spTree>
    <p:extLst>
      <p:ext uri="{BB962C8B-B14F-4D97-AF65-F5344CB8AC3E}">
        <p14:creationId xmlns:p14="http://schemas.microsoft.com/office/powerpoint/2010/main" val="184599936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C7ED3DC-CF13-1341-B8C8-57FA4EA6AD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485914"/>
            <a:ext cx="10972800" cy="6432715"/>
          </a:xfrm>
        </p:spPr>
        <p:txBody>
          <a:bodyPr>
            <a:normAutofit/>
          </a:bodyPr>
          <a:lstStyle/>
          <a:p>
            <a:pPr marL="231775" indent="-231775">
              <a:buNone/>
            </a:pPr>
            <a:r>
              <a:rPr lang="cs-CZ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Přednášející a lektoři:</a:t>
            </a:r>
            <a:endParaRPr lang="cs-CZ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1775" indent="-231775">
              <a:buNone/>
            </a:pPr>
            <a:r>
              <a:rPr lang="cs-CZ" sz="20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Trenéři a manažeři</a:t>
            </a: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1775" indent="-231775">
              <a:spcAft>
                <a:spcPts val="1200"/>
              </a:spcAft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Petr Pála (tenis, ČR),  Josef </a:t>
            </a:r>
            <a:r>
              <a:rPr lang="cs-CZ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Jandač</a:t>
            </a: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(hokej ČR) , Vladimír Vůjtek (hokej ČR), Bill </a:t>
            </a:r>
            <a:r>
              <a:rPr lang="cs-CZ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Peters</a:t>
            </a: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(team </a:t>
            </a:r>
            <a:r>
              <a:rPr lang="cs-CZ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Canada</a:t>
            </a: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hokej, NHL), Dave </a:t>
            </a:r>
            <a:r>
              <a:rPr lang="cs-CZ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Cameron</a:t>
            </a: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(team </a:t>
            </a:r>
            <a:r>
              <a:rPr lang="cs-CZ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Canada</a:t>
            </a: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hokej, NHL), Mike </a:t>
            </a:r>
            <a:r>
              <a:rPr lang="cs-CZ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Yeo</a:t>
            </a: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(team </a:t>
            </a:r>
            <a:r>
              <a:rPr lang="cs-CZ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Canada</a:t>
            </a: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hokej, NHL), </a:t>
            </a:r>
            <a:r>
              <a:rPr lang="cs-CZ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Barry</a:t>
            </a: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Smith (hokej, NHL), Jiří Fischer (hokej, NHL), </a:t>
            </a:r>
            <a:r>
              <a:rPr lang="cs-CZ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Rich</a:t>
            </a: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(basket, GM NBA), Simon </a:t>
            </a:r>
            <a:r>
              <a:rPr lang="cs-CZ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Naush</a:t>
            </a: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beach</a:t>
            </a: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volejbal, Rakousko), Martin Hašek (fotbal), </a:t>
            </a:r>
            <a:r>
              <a:rPr lang="cs-CZ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Gerard</a:t>
            </a: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Houlier</a:t>
            </a: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(fotbal, team FRA, Liverpool), Martin Doktor (ČOV), </a:t>
            </a:r>
            <a:r>
              <a:rPr lang="cs-CZ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Matt</a:t>
            </a: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Hale (</a:t>
            </a:r>
            <a:r>
              <a:rPr lang="cs-CZ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Academy</a:t>
            </a: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GM, </a:t>
            </a:r>
            <a:r>
              <a:rPr lang="cs-CZ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Premier</a:t>
            </a: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League</a:t>
            </a: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Dan </a:t>
            </a:r>
            <a:r>
              <a:rPr lang="cs-CZ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Baiesi</a:t>
            </a: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(GM </a:t>
            </a:r>
            <a:r>
              <a:rPr lang="cs-CZ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Bayern</a:t>
            </a: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Mnichov), Tomáš Paclík (fotbal, ČR Plzeň), </a:t>
            </a:r>
            <a:r>
              <a:rPr lang="cs-CZ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Ricard</a:t>
            </a: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Gronborg</a:t>
            </a: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(hokej, SWE), Miloš Říha (hokej ČR), Salcburk </a:t>
            </a:r>
            <a:r>
              <a:rPr lang="cs-CZ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Academy</a:t>
            </a: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(Helmuth </a:t>
            </a:r>
            <a:r>
              <a:rPr lang="cs-CZ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Raaf</a:t>
            </a: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31775" indent="-231775">
              <a:buNone/>
            </a:pPr>
            <a:r>
              <a:rPr lang="cs-CZ" sz="20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Fyziologie, Psychologie, Výživa, Data</a:t>
            </a: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1775" indent="-231775">
              <a:spcAft>
                <a:spcPts val="1200"/>
              </a:spcAft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Pavel Kolář (</a:t>
            </a:r>
            <a:r>
              <a:rPr lang="cs-CZ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fyzio</a:t>
            </a: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ČR), </a:t>
            </a:r>
            <a:r>
              <a:rPr lang="cs-CZ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</a:t>
            </a: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Way</a:t>
            </a: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(psych., </a:t>
            </a:r>
            <a:r>
              <a:rPr lang="cs-CZ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Leicester</a:t>
            </a: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Premier</a:t>
            </a: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League</a:t>
            </a: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Bill </a:t>
            </a:r>
            <a:r>
              <a:rPr lang="cs-CZ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Beswick</a:t>
            </a: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(psych., </a:t>
            </a:r>
            <a:r>
              <a:rPr lang="cs-CZ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Premier</a:t>
            </a: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League</a:t>
            </a: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Lothar </a:t>
            </a:r>
            <a:r>
              <a:rPr lang="cs-CZ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Linz</a:t>
            </a: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(psych., </a:t>
            </a:r>
            <a:r>
              <a:rPr lang="cs-CZ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Germany</a:t>
            </a: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Alain </a:t>
            </a:r>
            <a:r>
              <a:rPr lang="cs-CZ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Goudsmet</a:t>
            </a: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(psych., Belgie), Nick </a:t>
            </a:r>
            <a:r>
              <a:rPr lang="cs-CZ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Littlehales</a:t>
            </a: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(psych., Anglie),SAP, Mark </a:t>
            </a:r>
            <a:r>
              <a:rPr lang="cs-CZ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Yrjovuor</a:t>
            </a: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fyzio</a:t>
            </a: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FIN), </a:t>
            </a:r>
            <a:r>
              <a:rPr lang="cs-CZ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Kimmo</a:t>
            </a: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Oikarinen</a:t>
            </a: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(sport </a:t>
            </a:r>
            <a:r>
              <a:rPr lang="cs-CZ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</a:t>
            </a: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hokej, FIN), Libor Vítek (výživa ČR), Radim </a:t>
            </a:r>
            <a:r>
              <a:rPr lang="cs-CZ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Valigura</a:t>
            </a: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psych.,tenis</a:t>
            </a: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ČR)</a:t>
            </a:r>
          </a:p>
          <a:p>
            <a:pPr marL="231775" indent="-231775">
              <a:buNone/>
            </a:pPr>
            <a:r>
              <a:rPr lang="cs-CZ" sz="20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Bývalí i současní vynikající hráči:</a:t>
            </a: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1775" indent="-231775"/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Ivan Lendl, Dominik Hašek, Karel Poborský, Patrik Eliáš, Igor </a:t>
            </a:r>
            <a:r>
              <a:rPr lang="cs-CZ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Larionov</a:t>
            </a: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Šárka </a:t>
            </a:r>
            <a:r>
              <a:rPr lang="cs-CZ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Strachová</a:t>
            </a: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Filip Jícha, Jan Koller, Jiří </a:t>
            </a:r>
            <a:r>
              <a:rPr lang="cs-CZ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Welsh</a:t>
            </a: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Kristýna </a:t>
            </a:r>
            <a:r>
              <a:rPr lang="cs-CZ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Kolocová</a:t>
            </a: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Markéta Sluková</a:t>
            </a:r>
          </a:p>
          <a:p>
            <a:pPr marL="231775" indent="-231775"/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83556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C7ED3DC-CF13-1341-B8C8-57FA4EA6AD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452670"/>
            <a:ext cx="10972800" cy="6240693"/>
          </a:xfrm>
        </p:spPr>
        <p:txBody>
          <a:bodyPr>
            <a:normAutofit/>
          </a:bodyPr>
          <a:lstStyle/>
          <a:p>
            <a:pPr marL="231775" indent="-231775">
              <a:buNone/>
            </a:pPr>
            <a:r>
              <a:rPr lang="cs-CZ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Coach</a:t>
            </a:r>
            <a:r>
              <a:rPr lang="cs-CZ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Manager</a:t>
            </a:r>
            <a:endParaRPr lang="cs-CZ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1775" indent="-231775"/>
            <a:r>
              <a:rPr lang="cs-CZ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Webová stránka pro trenéry</a:t>
            </a:r>
          </a:p>
          <a:p>
            <a:pPr marL="231775" indent="-231775"/>
            <a:r>
              <a:rPr lang="cs-CZ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Součástí aplikace: Vzdělání (</a:t>
            </a:r>
            <a:r>
              <a:rPr lang="cs-CZ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Edunio</a:t>
            </a:r>
            <a:r>
              <a:rPr lang="cs-CZ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Tréninky (</a:t>
            </a:r>
            <a:r>
              <a:rPr lang="cs-CZ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DrillChange</a:t>
            </a:r>
            <a:r>
              <a:rPr lang="cs-CZ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31775" indent="-231775"/>
            <a:r>
              <a:rPr lang="cs-CZ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 sezóny 2018/2019 zdarma pro všechny trenéry ČSLH</a:t>
            </a:r>
          </a:p>
          <a:p>
            <a:pPr marL="231775" indent="-231775"/>
            <a:r>
              <a:rPr lang="cs-CZ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Automatizované přihlašování - včetně </a:t>
            </a:r>
            <a:r>
              <a:rPr lang="cs-CZ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videonávodu</a:t>
            </a:r>
            <a:endParaRPr lang="cs-CZ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1775" indent="-231775">
              <a:spcBef>
                <a:spcPts val="2424"/>
              </a:spcBef>
              <a:buNone/>
            </a:pPr>
            <a:r>
              <a:rPr lang="cs-CZ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Vzdělání:</a:t>
            </a:r>
            <a:endParaRPr lang="cs-CZ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1775" indent="-231775">
              <a:spcBef>
                <a:spcPts val="0"/>
              </a:spcBef>
            </a:pPr>
            <a:r>
              <a:rPr lang="cs-CZ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1.119 přihlášených trenérů</a:t>
            </a:r>
          </a:p>
          <a:p>
            <a:pPr marL="231775" indent="-231775">
              <a:spcBef>
                <a:spcPts val="0"/>
              </a:spcBef>
            </a:pPr>
            <a:r>
              <a:rPr lang="cs-CZ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kurzů k výběru</a:t>
            </a:r>
          </a:p>
          <a:p>
            <a:pPr marL="231775" indent="-231775">
              <a:spcBef>
                <a:spcPts val="0"/>
              </a:spcBef>
            </a:pPr>
            <a:r>
              <a:rPr lang="cs-CZ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2.757 počet přidělených kurzů</a:t>
            </a:r>
          </a:p>
          <a:p>
            <a:pPr marL="231775" indent="-231775">
              <a:spcBef>
                <a:spcPts val="1224"/>
              </a:spcBef>
              <a:buNone/>
            </a:pPr>
            <a:r>
              <a:rPr lang="cs-CZ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Tréninky:</a:t>
            </a:r>
            <a:r>
              <a:rPr lang="cs-CZ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31775" indent="-231775">
              <a:spcBef>
                <a:spcPts val="0"/>
              </a:spcBef>
            </a:pPr>
            <a:r>
              <a:rPr lang="cs-CZ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1.384 přihlášených trenérů</a:t>
            </a:r>
          </a:p>
          <a:p>
            <a:pPr marL="231775" indent="-231775">
              <a:spcBef>
                <a:spcPts val="0"/>
              </a:spcBef>
            </a:pPr>
            <a:r>
              <a:rPr lang="cs-CZ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17.874 cvičení v aplikaci</a:t>
            </a:r>
          </a:p>
          <a:p>
            <a:pPr marL="231775" indent="-231775">
              <a:spcBef>
                <a:spcPts val="0"/>
              </a:spcBef>
            </a:pPr>
            <a:r>
              <a:rPr lang="cs-CZ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13.626 tréninkových plánů</a:t>
            </a:r>
          </a:p>
        </p:txBody>
      </p:sp>
    </p:spTree>
    <p:extLst>
      <p:ext uri="{BB962C8B-B14F-4D97-AF65-F5344CB8AC3E}">
        <p14:creationId xmlns:p14="http://schemas.microsoft.com/office/powerpoint/2010/main" val="75178628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101DA2F4-8D5E-264D-94D1-2F2620302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0037"/>
            <a:ext cx="12192000" cy="6257925"/>
          </a:xfrm>
          <a:prstGeom prst="rect">
            <a:avLst/>
          </a:prstGeom>
        </p:spPr>
      </p:pic>
      <p:sp>
        <p:nvSpPr>
          <p:cNvPr id="6" name="Prstenec 5">
            <a:extLst>
              <a:ext uri="{FF2B5EF4-FFF2-40B4-BE49-F238E27FC236}">
                <a16:creationId xmlns:a16="http://schemas.microsoft.com/office/drawing/2014/main" id="{292D56D6-33B6-3B42-AFD8-DDB40AD0510C}"/>
              </a:ext>
            </a:extLst>
          </p:cNvPr>
          <p:cNvSpPr/>
          <p:nvPr/>
        </p:nvSpPr>
        <p:spPr>
          <a:xfrm>
            <a:off x="3523488" y="1722119"/>
            <a:ext cx="2279904" cy="1706880"/>
          </a:xfrm>
          <a:prstGeom prst="donut">
            <a:avLst>
              <a:gd name="adj" fmla="val 1559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Prstenec 6">
            <a:extLst>
              <a:ext uri="{FF2B5EF4-FFF2-40B4-BE49-F238E27FC236}">
                <a16:creationId xmlns:a16="http://schemas.microsoft.com/office/drawing/2014/main" id="{4E719324-6A74-FD4A-9AFB-3CFC13924031}"/>
              </a:ext>
            </a:extLst>
          </p:cNvPr>
          <p:cNvSpPr/>
          <p:nvPr/>
        </p:nvSpPr>
        <p:spPr>
          <a:xfrm>
            <a:off x="8528304" y="1722119"/>
            <a:ext cx="2279904" cy="1706880"/>
          </a:xfrm>
          <a:prstGeom prst="donut">
            <a:avLst>
              <a:gd name="adj" fmla="val 1559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90871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1741C607-4170-6149-B2BF-20FD06992A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0863"/>
            <a:ext cx="12192000" cy="622529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6851980-F854-9742-8C36-2A49E19ED5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2443" y="378028"/>
            <a:ext cx="2584869" cy="80787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7" name="Rámeček 6">
            <a:extLst>
              <a:ext uri="{FF2B5EF4-FFF2-40B4-BE49-F238E27FC236}">
                <a16:creationId xmlns:a16="http://schemas.microsoft.com/office/drawing/2014/main" id="{D9AE88DA-0F8A-8541-92A0-B08424EBF76A}"/>
              </a:ext>
            </a:extLst>
          </p:cNvPr>
          <p:cNvSpPr/>
          <p:nvPr/>
        </p:nvSpPr>
        <p:spPr>
          <a:xfrm>
            <a:off x="146304" y="416207"/>
            <a:ext cx="1036320" cy="365760"/>
          </a:xfrm>
          <a:prstGeom prst="frame">
            <a:avLst>
              <a:gd name="adj1" fmla="val 7095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9" name="Přímá spojovací šipka 8">
            <a:extLst>
              <a:ext uri="{FF2B5EF4-FFF2-40B4-BE49-F238E27FC236}">
                <a16:creationId xmlns:a16="http://schemas.microsoft.com/office/drawing/2014/main" id="{A28ED9FA-947D-C54A-AB82-D05B631CFE93}"/>
              </a:ext>
            </a:extLst>
          </p:cNvPr>
          <p:cNvCxnSpPr/>
          <p:nvPr/>
        </p:nvCxnSpPr>
        <p:spPr>
          <a:xfrm>
            <a:off x="524256" y="905860"/>
            <a:ext cx="1524000" cy="200802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94093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45F980E-AF04-074B-9998-C02D737DF3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4848"/>
            <a:ext cx="12192000" cy="6288303"/>
          </a:xfrm>
          <a:prstGeom prst="rect">
            <a:avLst/>
          </a:prstGeom>
        </p:spPr>
      </p:pic>
      <p:sp>
        <p:nvSpPr>
          <p:cNvPr id="4" name="Rámeček 3">
            <a:extLst>
              <a:ext uri="{FF2B5EF4-FFF2-40B4-BE49-F238E27FC236}">
                <a16:creationId xmlns:a16="http://schemas.microsoft.com/office/drawing/2014/main" id="{BBDB3FF3-8612-6F4E-B0AB-F5D64E3D79B2}"/>
              </a:ext>
            </a:extLst>
          </p:cNvPr>
          <p:cNvSpPr/>
          <p:nvPr/>
        </p:nvSpPr>
        <p:spPr>
          <a:xfrm>
            <a:off x="121920" y="379631"/>
            <a:ext cx="1036320" cy="365760"/>
          </a:xfrm>
          <a:prstGeom prst="frame">
            <a:avLst>
              <a:gd name="adj1" fmla="val 7095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" name="Přímá spojovací šipka 4">
            <a:extLst>
              <a:ext uri="{FF2B5EF4-FFF2-40B4-BE49-F238E27FC236}">
                <a16:creationId xmlns:a16="http://schemas.microsoft.com/office/drawing/2014/main" id="{4AE05265-965E-BD4F-B925-73A95BD4CDC6}"/>
              </a:ext>
            </a:extLst>
          </p:cNvPr>
          <p:cNvCxnSpPr/>
          <p:nvPr/>
        </p:nvCxnSpPr>
        <p:spPr>
          <a:xfrm>
            <a:off x="451104" y="881476"/>
            <a:ext cx="1524000" cy="200802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260480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86B76C63-7DDE-EB42-A564-C54D0F602C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7132" y="319313"/>
            <a:ext cx="12409132" cy="6299152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F11ED503-75D2-9C44-B88E-300C6A3107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8192" y="907211"/>
            <a:ext cx="3684641" cy="533400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ED59A4F-4AE5-3644-9446-7D9B94E797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9901" y="907211"/>
            <a:ext cx="3684641" cy="53340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cxnSp>
        <p:nvCxnSpPr>
          <p:cNvPr id="9" name="Přímá spojovací šipka 8">
            <a:extLst>
              <a:ext uri="{FF2B5EF4-FFF2-40B4-BE49-F238E27FC236}">
                <a16:creationId xmlns:a16="http://schemas.microsoft.com/office/drawing/2014/main" id="{9583AA13-1673-874E-8391-1EBADF14866F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952429" y="4513945"/>
            <a:ext cx="3578695" cy="100874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ámeček 9">
            <a:extLst>
              <a:ext uri="{FF2B5EF4-FFF2-40B4-BE49-F238E27FC236}">
                <a16:creationId xmlns:a16="http://schemas.microsoft.com/office/drawing/2014/main" id="{81382FB8-D978-0F42-90B3-59608133E004}"/>
              </a:ext>
            </a:extLst>
          </p:cNvPr>
          <p:cNvSpPr/>
          <p:nvPr/>
        </p:nvSpPr>
        <p:spPr>
          <a:xfrm>
            <a:off x="-23899" y="5312229"/>
            <a:ext cx="976328" cy="420914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02F29AAC-026F-AF4C-84A3-E5CE30FDCF21}"/>
              </a:ext>
            </a:extLst>
          </p:cNvPr>
          <p:cNvCxnSpPr/>
          <p:nvPr/>
        </p:nvCxnSpPr>
        <p:spPr>
          <a:xfrm>
            <a:off x="2047101" y="665079"/>
            <a:ext cx="9308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951B779A-D5EB-6141-AA34-D3968F9389DF}"/>
              </a:ext>
            </a:extLst>
          </p:cNvPr>
          <p:cNvCxnSpPr>
            <a:cxnSpLocks/>
          </p:cNvCxnSpPr>
          <p:nvPr/>
        </p:nvCxnSpPr>
        <p:spPr>
          <a:xfrm>
            <a:off x="2158314" y="1902364"/>
            <a:ext cx="243683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320405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B4FC352-1BD9-C04B-A732-F9B6410623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9943"/>
            <a:ext cx="12192000" cy="6278113"/>
          </a:xfrm>
          <a:prstGeom prst="rect">
            <a:avLst/>
          </a:prstGeom>
        </p:spPr>
      </p:pic>
      <p:sp>
        <p:nvSpPr>
          <p:cNvPr id="4" name="Rámeček 3">
            <a:extLst>
              <a:ext uri="{FF2B5EF4-FFF2-40B4-BE49-F238E27FC236}">
                <a16:creationId xmlns:a16="http://schemas.microsoft.com/office/drawing/2014/main" id="{3E366F2A-C16E-FF45-BD66-26F78E2BBD43}"/>
              </a:ext>
            </a:extLst>
          </p:cNvPr>
          <p:cNvSpPr/>
          <p:nvPr/>
        </p:nvSpPr>
        <p:spPr>
          <a:xfrm>
            <a:off x="595084" y="1567540"/>
            <a:ext cx="1074057" cy="566057"/>
          </a:xfrm>
          <a:prstGeom prst="frame">
            <a:avLst/>
          </a:prstGeom>
          <a:solidFill>
            <a:srgbClr val="FF00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59182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365" y="45624"/>
            <a:ext cx="9787136" cy="1228277"/>
          </a:xfrm>
        </p:spPr>
        <p:txBody>
          <a:bodyPr>
            <a:noAutofit/>
          </a:bodyPr>
          <a:lstStyle/>
          <a:p>
            <a:pPr algn="l"/>
            <a:r>
              <a:rPr lang="cs-CZ" sz="3200" b="1" dirty="0">
                <a:solidFill>
                  <a:srgbClr val="001E62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INVESTICE DO VÝCHOVY MLÁDEŽE V KLUBECH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10331" y="2468893"/>
            <a:ext cx="6449765" cy="4128459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>
              <a:lnSpc>
                <a:spcPct val="150000"/>
              </a:lnSpc>
              <a:spcAft>
                <a:spcPts val="1200"/>
              </a:spcAft>
              <a:buClr>
                <a:srgbClr val="C00000"/>
              </a:buClr>
            </a:pPr>
            <a:r>
              <a:rPr lang="cs-CZ" sz="2133" kern="1500" dirty="0">
                <a:solidFill>
                  <a:srgbClr val="001E62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Investice do výchovy mládeže v klubech zahrnují Akademie Českého hokeje, SCM, </a:t>
            </a:r>
            <a:r>
              <a:rPr lang="cs-CZ" sz="2133" kern="1500" dirty="0" err="1">
                <a:solidFill>
                  <a:srgbClr val="001E62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SpS</a:t>
            </a:r>
            <a:r>
              <a:rPr lang="cs-CZ" sz="2133" kern="1500" dirty="0">
                <a:solidFill>
                  <a:srgbClr val="001E62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, VTM, projekty Regionálních trenérů, Trenéři žáků ČSLH a Hokejová výstroj nejmenším. </a:t>
            </a:r>
          </a:p>
          <a:p>
            <a:pPr algn="just" defTabSz="1219170">
              <a:lnSpc>
                <a:spcPct val="150000"/>
              </a:lnSpc>
              <a:spcAft>
                <a:spcPts val="1200"/>
              </a:spcAft>
              <a:buClr>
                <a:srgbClr val="C00000"/>
              </a:buClr>
            </a:pPr>
            <a:r>
              <a:rPr lang="cs-CZ" sz="2133" kern="1500" dirty="0">
                <a:solidFill>
                  <a:srgbClr val="001E62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Od roku 2009 se téměř ztrojnásobily. Hranici 30 </a:t>
            </a:r>
            <a:r>
              <a:rPr lang="cs-CZ" sz="2133" kern="1500" dirty="0" err="1">
                <a:solidFill>
                  <a:srgbClr val="001E62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mln</a:t>
            </a:r>
            <a:r>
              <a:rPr lang="cs-CZ" sz="2133" kern="1500" dirty="0">
                <a:solidFill>
                  <a:srgbClr val="001E62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. Kč překročily v roce 2013, 60 </a:t>
            </a:r>
            <a:r>
              <a:rPr lang="cs-CZ" sz="2133" kern="1500" dirty="0" err="1">
                <a:solidFill>
                  <a:srgbClr val="001E62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mln</a:t>
            </a:r>
            <a:r>
              <a:rPr lang="cs-CZ" sz="2133" kern="1500" dirty="0">
                <a:solidFill>
                  <a:srgbClr val="001E62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. Kč v roce 2015 a hranici 70 </a:t>
            </a:r>
            <a:r>
              <a:rPr lang="cs-CZ" sz="2133" kern="1500" dirty="0" err="1">
                <a:solidFill>
                  <a:srgbClr val="001E62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mln</a:t>
            </a:r>
            <a:r>
              <a:rPr lang="cs-CZ" sz="2133" kern="1500" dirty="0">
                <a:solidFill>
                  <a:srgbClr val="001E62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. Kč v roce 2018.</a:t>
            </a:r>
          </a:p>
          <a:p>
            <a:pPr algn="just" defTabSz="1219170">
              <a:lnSpc>
                <a:spcPct val="150000"/>
              </a:lnSpc>
              <a:spcAft>
                <a:spcPts val="1200"/>
              </a:spcAft>
              <a:buClr>
                <a:srgbClr val="C00000"/>
              </a:buClr>
            </a:pPr>
            <a:r>
              <a:rPr lang="cs-CZ" sz="2133" kern="1500" dirty="0">
                <a:solidFill>
                  <a:srgbClr val="001E62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V roce 2018 představovaly rozpočtované náklady 76,6 </a:t>
            </a:r>
            <a:r>
              <a:rPr lang="cs-CZ" sz="2133" kern="1500" dirty="0" err="1">
                <a:solidFill>
                  <a:srgbClr val="001E62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mln</a:t>
            </a:r>
            <a:r>
              <a:rPr lang="cs-CZ" sz="2133" kern="1500" dirty="0">
                <a:solidFill>
                  <a:srgbClr val="001E62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. Kč, tj. dvojnásobek než před šesti lety. </a:t>
            </a:r>
          </a:p>
          <a:p>
            <a:pPr algn="just" defTabSz="1219170">
              <a:lnSpc>
                <a:spcPct val="150000"/>
              </a:lnSpc>
              <a:spcAft>
                <a:spcPts val="1200"/>
              </a:spcAft>
              <a:buClr>
                <a:srgbClr val="C00000"/>
              </a:buClr>
            </a:pPr>
            <a:endParaRPr lang="cs-CZ" sz="2133" kern="1500" dirty="0">
              <a:solidFill>
                <a:srgbClr val="001E62"/>
              </a:solidFill>
              <a:latin typeface="Arial" panose="020B0604020202020204" pitchFamily="34" charset="0"/>
              <a:ea typeface="Open Sans" pitchFamily="34" charset="0"/>
              <a:cs typeface="Arial" panose="020B0604020202020204" pitchFamily="34" charset="0"/>
            </a:endParaRPr>
          </a:p>
          <a:p>
            <a:pPr algn="just" defTabSz="1219170">
              <a:lnSpc>
                <a:spcPct val="150000"/>
              </a:lnSpc>
              <a:spcAft>
                <a:spcPts val="1200"/>
              </a:spcAft>
              <a:buClr>
                <a:srgbClr val="C00000"/>
              </a:buClr>
            </a:pPr>
            <a:r>
              <a:rPr lang="cs-CZ" sz="2133" kern="1500" dirty="0">
                <a:solidFill>
                  <a:srgbClr val="001E62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  </a:t>
            </a:r>
          </a:p>
        </p:txBody>
      </p:sp>
      <p:graphicFrame>
        <p:nvGraphicFramePr>
          <p:cNvPr id="7" name="Graf 6"/>
          <p:cNvGraphicFramePr/>
          <p:nvPr>
            <p:extLst/>
          </p:nvPr>
        </p:nvGraphicFramePr>
        <p:xfrm>
          <a:off x="7344139" y="1604797"/>
          <a:ext cx="4704523" cy="49925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77805953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4D1425E-B1D1-6942-A1C9-399D407E27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12192000" cy="6553200"/>
          </a:xfrm>
          <a:prstGeom prst="rect">
            <a:avLst/>
          </a:prstGeom>
          <a:ln w="38100">
            <a:noFill/>
          </a:ln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45879623-4B2A-5C4B-A23F-C350733AF5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2767" y="1737332"/>
            <a:ext cx="4386466" cy="1173843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26603638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D6DD5A14-E7FF-6548-A389-5F2AB2691B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7460"/>
            <a:ext cx="12192000" cy="6263079"/>
          </a:xfrm>
          <a:prstGeom prst="rect">
            <a:avLst/>
          </a:prstGeom>
        </p:spPr>
      </p:pic>
      <p:sp>
        <p:nvSpPr>
          <p:cNvPr id="3" name="Rámeček 2">
            <a:extLst>
              <a:ext uri="{FF2B5EF4-FFF2-40B4-BE49-F238E27FC236}">
                <a16:creationId xmlns:a16="http://schemas.microsoft.com/office/drawing/2014/main" id="{61A6B0ED-A044-1C49-B796-00C8F8A8E65D}"/>
              </a:ext>
            </a:extLst>
          </p:cNvPr>
          <p:cNvSpPr/>
          <p:nvPr/>
        </p:nvSpPr>
        <p:spPr>
          <a:xfrm>
            <a:off x="2992295" y="1196837"/>
            <a:ext cx="1074057" cy="566057"/>
          </a:xfrm>
          <a:prstGeom prst="frame">
            <a:avLst/>
          </a:prstGeom>
          <a:solidFill>
            <a:srgbClr val="FF00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229802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9EA50DDF-014D-FD42-A646-844EF5B25B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7460"/>
            <a:ext cx="12192000" cy="6263079"/>
          </a:xfrm>
          <a:prstGeom prst="rect">
            <a:avLst/>
          </a:prstGeom>
        </p:spPr>
      </p:pic>
      <p:sp>
        <p:nvSpPr>
          <p:cNvPr id="3" name="Rámeček 2">
            <a:extLst>
              <a:ext uri="{FF2B5EF4-FFF2-40B4-BE49-F238E27FC236}">
                <a16:creationId xmlns:a16="http://schemas.microsoft.com/office/drawing/2014/main" id="{48962181-08A0-B140-8767-7AD3BF825DD4}"/>
              </a:ext>
            </a:extLst>
          </p:cNvPr>
          <p:cNvSpPr/>
          <p:nvPr/>
        </p:nvSpPr>
        <p:spPr>
          <a:xfrm>
            <a:off x="0" y="739637"/>
            <a:ext cx="2273643" cy="566057"/>
          </a:xfrm>
          <a:prstGeom prst="frame">
            <a:avLst/>
          </a:prstGeom>
          <a:solidFill>
            <a:srgbClr val="FF00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861355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693988"/>
            <a:ext cx="10363200" cy="1470025"/>
          </a:xfrm>
        </p:spPr>
        <p:txBody>
          <a:bodyPr>
            <a:noAutofit/>
          </a:bodyPr>
          <a:lstStyle/>
          <a:p>
            <a:r>
              <a:rPr lang="cs-CZ" sz="8666" b="1" dirty="0">
                <a:solidFill>
                  <a:schemeClr val="bg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SHRNUTÍ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967542" y="4773150"/>
            <a:ext cx="8256917" cy="1470025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cs-CZ" sz="3200" i="1" dirty="0">
                <a:solidFill>
                  <a:prstClr val="white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Martin Urban</a:t>
            </a:r>
          </a:p>
        </p:txBody>
      </p:sp>
    </p:spTree>
    <p:extLst>
      <p:ext uri="{BB962C8B-B14F-4D97-AF65-F5344CB8AC3E}">
        <p14:creationId xmlns:p14="http://schemas.microsoft.com/office/powerpoint/2010/main" val="9373664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146C45-BE31-4C76-B2A8-6A4545069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Předmět činnosti ČSLH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E0D55DD-9945-43AF-8FE7-D102072A40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Legislativa</a:t>
            </a:r>
          </a:p>
          <a:p>
            <a:r>
              <a:rPr lang="cs-CZ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Řízení soutěží</a:t>
            </a:r>
          </a:p>
          <a:p>
            <a:r>
              <a:rPr lang="cs-CZ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Rozvoj – metodika (trenéři, rozhodčí)</a:t>
            </a:r>
          </a:p>
          <a:p>
            <a:r>
              <a:rPr lang="cs-CZ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Státní reprezentace</a:t>
            </a:r>
          </a:p>
          <a:p>
            <a:r>
              <a:rPr lang="cs-CZ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Vztah se státními orgány</a:t>
            </a:r>
          </a:p>
          <a:p>
            <a:r>
              <a:rPr lang="cs-CZ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Mezinárodní vztahy</a:t>
            </a:r>
          </a:p>
        </p:txBody>
      </p:sp>
    </p:spTree>
    <p:extLst>
      <p:ext uri="{BB962C8B-B14F-4D97-AF65-F5344CB8AC3E}">
        <p14:creationId xmlns:p14="http://schemas.microsoft.com/office/powerpoint/2010/main" val="368614614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D9389C-B6E1-434C-A23D-96F208FA2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Problémy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35818B6-4AAD-4475-A43E-2AE812BC44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Raná specializace a akcelerace výkonnosti</a:t>
            </a:r>
          </a:p>
          <a:p>
            <a:r>
              <a:rPr lang="cs-CZ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Tréninkový proces (dorost a junioři)</a:t>
            </a:r>
          </a:p>
          <a:p>
            <a:r>
              <a:rPr lang="cs-CZ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Mladí hráči v dospělých soutěžích</a:t>
            </a:r>
          </a:p>
          <a:p>
            <a:r>
              <a:rPr lang="cs-CZ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Produkce špičkových hráčů (doma i mezinárodně)</a:t>
            </a:r>
          </a:p>
          <a:p>
            <a:r>
              <a:rPr lang="cs-CZ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Zdravý životní styl</a:t>
            </a:r>
          </a:p>
        </p:txBody>
      </p:sp>
    </p:spTree>
    <p:extLst>
      <p:ext uri="{BB962C8B-B14F-4D97-AF65-F5344CB8AC3E}">
        <p14:creationId xmlns:p14="http://schemas.microsoft.com/office/powerpoint/2010/main" val="99811324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4555A0-872A-4BB4-B62D-549C16D39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Oblasti řešení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3A27FF5-C800-4BA4-9C55-EDD28180B2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Osvěta (manažeři, trenéři, rodiče)</a:t>
            </a:r>
          </a:p>
          <a:p>
            <a:r>
              <a:rPr lang="cs-CZ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Práce s trenéry mládeže</a:t>
            </a:r>
          </a:p>
          <a:p>
            <a:r>
              <a:rPr lang="cs-CZ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Přestupní řád (střídavé starty, „výchovné“)</a:t>
            </a:r>
          </a:p>
          <a:p>
            <a:r>
              <a:rPr lang="cs-CZ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Věkové kategorie</a:t>
            </a:r>
          </a:p>
          <a:p>
            <a:r>
              <a:rPr lang="cs-CZ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Soutěže (přímé postupy a sestupy, cizinci)</a:t>
            </a:r>
          </a:p>
          <a:p>
            <a:r>
              <a:rPr lang="cs-CZ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Tréninkový proces</a:t>
            </a:r>
          </a:p>
          <a:p>
            <a:endParaRPr lang="cs-CZ" sz="4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23381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4C3725-3C37-4267-BFC6-778C61E49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Cesta?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851025F-AC76-4300-82F4-BCAF6C4F00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Silný reprezentační program - dosažený strop</a:t>
            </a:r>
          </a:p>
          <a:p>
            <a:pPr lvl="1"/>
            <a:r>
              <a:rPr lang="cs-CZ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trabant vs. mercedes</a:t>
            </a:r>
          </a:p>
          <a:p>
            <a:r>
              <a:rPr lang="cs-CZ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Spolupráce s kluby !</a:t>
            </a:r>
          </a:p>
          <a:p>
            <a:pPr lvl="1"/>
            <a:r>
              <a:rPr lang="cs-CZ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zábava a hra, ne „práce“ (děti)</a:t>
            </a:r>
          </a:p>
          <a:p>
            <a:pPr lvl="1"/>
            <a:r>
              <a:rPr lang="cs-CZ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kvalitní trénink (dorost, junioři)</a:t>
            </a:r>
          </a:p>
          <a:p>
            <a:endParaRPr lang="cs-CZ" sz="4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11048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693988"/>
            <a:ext cx="10363200" cy="1470025"/>
          </a:xfrm>
        </p:spPr>
        <p:txBody>
          <a:bodyPr>
            <a:noAutofit/>
          </a:bodyPr>
          <a:lstStyle/>
          <a:p>
            <a:r>
              <a:rPr lang="cs-CZ" sz="8666" b="1" dirty="0">
                <a:solidFill>
                  <a:schemeClr val="bg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DISKUSE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967542" y="4773150"/>
            <a:ext cx="8256917" cy="1470025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cs-CZ" sz="3200" i="1" dirty="0">
                <a:solidFill>
                  <a:prstClr val="white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Délka příspěvku maximálně 5 minut</a:t>
            </a:r>
          </a:p>
        </p:txBody>
      </p:sp>
    </p:spTree>
    <p:extLst>
      <p:ext uri="{BB962C8B-B14F-4D97-AF65-F5344CB8AC3E}">
        <p14:creationId xmlns:p14="http://schemas.microsoft.com/office/powerpoint/2010/main" val="25703807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365" y="45624"/>
            <a:ext cx="9787136" cy="1228277"/>
          </a:xfrm>
        </p:spPr>
        <p:txBody>
          <a:bodyPr>
            <a:noAutofit/>
          </a:bodyPr>
          <a:lstStyle/>
          <a:p>
            <a:pPr algn="l"/>
            <a:r>
              <a:rPr lang="cs-CZ" sz="3200" b="1" dirty="0">
                <a:solidFill>
                  <a:srgbClr val="001E62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INVESTICE DO VÝCHOVY MLÁDEŽE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10331" y="1700808"/>
            <a:ext cx="6449765" cy="4896544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>
              <a:lnSpc>
                <a:spcPct val="150000"/>
              </a:lnSpc>
              <a:spcAft>
                <a:spcPts val="1200"/>
              </a:spcAft>
              <a:buClr>
                <a:srgbClr val="C00000"/>
              </a:buClr>
            </a:pPr>
            <a:r>
              <a:rPr lang="cs-CZ" sz="2133" kern="1500" dirty="0">
                <a:solidFill>
                  <a:srgbClr val="001E62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V období 2014–2018 jsme do výchovy mládeže investovali celkem 540,3 </a:t>
            </a:r>
            <a:r>
              <a:rPr lang="cs-CZ" sz="2133" kern="1500" dirty="0" err="1">
                <a:solidFill>
                  <a:srgbClr val="001E62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mln</a:t>
            </a:r>
            <a:r>
              <a:rPr lang="cs-CZ" sz="2133" kern="1500" dirty="0">
                <a:solidFill>
                  <a:srgbClr val="001E62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. Kč, z toho 232,4 </a:t>
            </a:r>
            <a:r>
              <a:rPr lang="cs-CZ" sz="2133" kern="1500" dirty="0" err="1">
                <a:solidFill>
                  <a:srgbClr val="001E62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mln</a:t>
            </a:r>
            <a:r>
              <a:rPr lang="cs-CZ" sz="2133" kern="1500" dirty="0">
                <a:solidFill>
                  <a:srgbClr val="001E62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. Kč na reprezentace a 307,9 </a:t>
            </a:r>
            <a:r>
              <a:rPr lang="cs-CZ" sz="2133" kern="1500" dirty="0" err="1">
                <a:solidFill>
                  <a:srgbClr val="001E62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mln</a:t>
            </a:r>
            <a:r>
              <a:rPr lang="cs-CZ" sz="2133" kern="1500" dirty="0">
                <a:solidFill>
                  <a:srgbClr val="001E62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. Kč v klubech.   </a:t>
            </a:r>
          </a:p>
          <a:p>
            <a:pPr algn="just" defTabSz="1219170">
              <a:lnSpc>
                <a:spcPct val="150000"/>
              </a:lnSpc>
              <a:spcAft>
                <a:spcPts val="1200"/>
              </a:spcAft>
              <a:buClr>
                <a:srgbClr val="C00000"/>
              </a:buClr>
            </a:pPr>
            <a:r>
              <a:rPr lang="cs-CZ" sz="2133" kern="1500" dirty="0">
                <a:solidFill>
                  <a:srgbClr val="001E62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Objem a strukturu roční dotace, určené na výchovu mládeže v extraligovém klubu, ukazuje tabulka – Bílí Tygři Liberec, Akademie roku 2018.</a:t>
            </a:r>
          </a:p>
          <a:p>
            <a:pPr algn="just" defTabSz="1219170">
              <a:lnSpc>
                <a:spcPct val="150000"/>
              </a:lnSpc>
              <a:spcAft>
                <a:spcPts val="1200"/>
              </a:spcAft>
              <a:buClr>
                <a:srgbClr val="C00000"/>
              </a:buClr>
            </a:pPr>
            <a:r>
              <a:rPr lang="cs-CZ" sz="2133" kern="1500" dirty="0">
                <a:solidFill>
                  <a:srgbClr val="001E62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Údaje jsou uvedeny v jednotkách Kč. U projektu „Pojď hrát hokej“ jsou uvedeny dresy a další materiál pro nejmenší hokejisty.</a:t>
            </a:r>
          </a:p>
        </p:txBody>
      </p:sp>
      <p:graphicFrame>
        <p:nvGraphicFramePr>
          <p:cNvPr id="3" name="Tabulka 2"/>
          <p:cNvGraphicFramePr>
            <a:graphicFrameLocks noGrp="1"/>
          </p:cNvGraphicFramePr>
          <p:nvPr>
            <p:extLst/>
          </p:nvPr>
        </p:nvGraphicFramePr>
        <p:xfrm>
          <a:off x="7440149" y="1892829"/>
          <a:ext cx="4320000" cy="29500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237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6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3097">
                <a:tc>
                  <a:txBody>
                    <a:bodyPr/>
                    <a:lstStyle/>
                    <a:p>
                      <a:r>
                        <a:rPr lang="cs-CZ" sz="1900" b="0" dirty="0" err="1"/>
                        <a:t>SpS</a:t>
                      </a:r>
                      <a:endParaRPr lang="cs-CZ" sz="1900" b="0" dirty="0"/>
                    </a:p>
                  </a:txBody>
                  <a:tcPr marL="121920" marR="121920" marT="60960" marB="6096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900" b="0" dirty="0"/>
                        <a:t>110 400</a:t>
                      </a:r>
                    </a:p>
                  </a:txBody>
                  <a:tcPr marL="121920" marR="121920" marT="60960" marB="60960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3097">
                <a:tc>
                  <a:txBody>
                    <a:bodyPr/>
                    <a:lstStyle/>
                    <a:p>
                      <a:r>
                        <a:rPr lang="cs-CZ" sz="1900" b="0" dirty="0">
                          <a:solidFill>
                            <a:schemeClr val="bg1"/>
                          </a:solidFill>
                        </a:rPr>
                        <a:t>Akademie</a:t>
                      </a:r>
                    </a:p>
                  </a:txBody>
                  <a:tcPr marL="121920" marR="121920" marT="60960" marB="6096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900" b="0" dirty="0">
                          <a:solidFill>
                            <a:schemeClr val="bg1"/>
                          </a:solidFill>
                        </a:rPr>
                        <a:t>1 200 000</a:t>
                      </a:r>
                    </a:p>
                  </a:txBody>
                  <a:tcPr marL="121920" marR="121920" marT="60960" marB="60960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3097">
                <a:tc>
                  <a:txBody>
                    <a:bodyPr/>
                    <a:lstStyle/>
                    <a:p>
                      <a:r>
                        <a:rPr lang="cs-CZ" sz="1900" b="0" dirty="0">
                          <a:solidFill>
                            <a:schemeClr val="bg1"/>
                          </a:solidFill>
                        </a:rPr>
                        <a:t>Hole Akademie</a:t>
                      </a:r>
                    </a:p>
                  </a:txBody>
                  <a:tcPr marL="121920" marR="121920" marT="60960" marB="6096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900" b="0" dirty="0">
                          <a:solidFill>
                            <a:schemeClr val="bg1"/>
                          </a:solidFill>
                        </a:rPr>
                        <a:t>500 000</a:t>
                      </a:r>
                    </a:p>
                  </a:txBody>
                  <a:tcPr marL="121920" marR="121920" marT="60960" marB="60960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3097">
                <a:tc>
                  <a:txBody>
                    <a:bodyPr/>
                    <a:lstStyle/>
                    <a:p>
                      <a:r>
                        <a:rPr lang="cs-CZ" sz="1900" b="0" dirty="0">
                          <a:solidFill>
                            <a:schemeClr val="bg1"/>
                          </a:solidFill>
                        </a:rPr>
                        <a:t>Brusle Akademie</a:t>
                      </a:r>
                    </a:p>
                  </a:txBody>
                  <a:tcPr marL="121920" marR="121920" marT="60960" marB="6096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900" b="0" dirty="0">
                          <a:solidFill>
                            <a:schemeClr val="bg1"/>
                          </a:solidFill>
                        </a:rPr>
                        <a:t>241 800</a:t>
                      </a:r>
                    </a:p>
                  </a:txBody>
                  <a:tcPr marL="121920" marR="121920" marT="60960" marB="60960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7548711"/>
                  </a:ext>
                </a:extLst>
              </a:tr>
              <a:tr h="423097">
                <a:tc>
                  <a:txBody>
                    <a:bodyPr/>
                    <a:lstStyle/>
                    <a:p>
                      <a:r>
                        <a:rPr lang="cs-CZ" sz="1900" b="0" dirty="0">
                          <a:solidFill>
                            <a:schemeClr val="bg1"/>
                          </a:solidFill>
                        </a:rPr>
                        <a:t>Sety</a:t>
                      </a:r>
                    </a:p>
                  </a:txBody>
                  <a:tcPr marL="121920" marR="121920" marT="60960" marB="6096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900" b="0" dirty="0">
                          <a:solidFill>
                            <a:schemeClr val="bg1"/>
                          </a:solidFill>
                        </a:rPr>
                        <a:t>60</a:t>
                      </a:r>
                      <a:r>
                        <a:rPr lang="cs-CZ" sz="1900" b="0" baseline="0" dirty="0">
                          <a:solidFill>
                            <a:schemeClr val="bg1"/>
                          </a:solidFill>
                        </a:rPr>
                        <a:t> 000</a:t>
                      </a:r>
                      <a:endParaRPr lang="cs-CZ" sz="1900" b="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3097">
                <a:tc>
                  <a:txBody>
                    <a:bodyPr/>
                    <a:lstStyle/>
                    <a:p>
                      <a:r>
                        <a:rPr lang="cs-CZ" sz="1900" b="0" dirty="0">
                          <a:solidFill>
                            <a:schemeClr val="bg1"/>
                          </a:solidFill>
                        </a:rPr>
                        <a:t>Pojď</a:t>
                      </a:r>
                      <a:r>
                        <a:rPr lang="cs-CZ" sz="1900" b="0" baseline="0" dirty="0">
                          <a:solidFill>
                            <a:schemeClr val="bg1"/>
                          </a:solidFill>
                        </a:rPr>
                        <a:t> hrát hokej I</a:t>
                      </a:r>
                      <a:endParaRPr lang="cs-CZ" sz="1900" b="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900" b="0" dirty="0">
                          <a:solidFill>
                            <a:schemeClr val="bg1"/>
                          </a:solidFill>
                        </a:rPr>
                        <a:t>75 000</a:t>
                      </a:r>
                    </a:p>
                  </a:txBody>
                  <a:tcPr marL="121920" marR="121920" marT="60960" marB="60960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r>
                        <a:rPr lang="cs-CZ" sz="1900" b="1" dirty="0">
                          <a:solidFill>
                            <a:schemeClr val="bg1"/>
                          </a:solidFill>
                        </a:rPr>
                        <a:t>Celkem</a:t>
                      </a:r>
                    </a:p>
                  </a:txBody>
                  <a:tcPr marL="121920" marR="121920" marT="60960" marB="6096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900" b="1" dirty="0">
                          <a:solidFill>
                            <a:schemeClr val="bg1"/>
                          </a:solidFill>
                        </a:rPr>
                        <a:t>2 187 200</a:t>
                      </a:r>
                    </a:p>
                  </a:txBody>
                  <a:tcPr marL="121920" marR="121920" marT="60960" marB="60960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7994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3210</TotalTime>
  <Words>4317</Words>
  <Application>Microsoft Macintosh PowerPoint</Application>
  <PresentationFormat>Širokoúhlá obrazovka</PresentationFormat>
  <Paragraphs>1003</Paragraphs>
  <Slides>88</Slides>
  <Notes>19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8</vt:i4>
      </vt:variant>
      <vt:variant>
        <vt:lpstr>Nadpisy snímků</vt:lpstr>
      </vt:variant>
      <vt:variant>
        <vt:i4>88</vt:i4>
      </vt:variant>
    </vt:vector>
  </HeadingPairs>
  <TitlesOfParts>
    <vt:vector size="104" baseType="lpstr">
      <vt:lpstr>Arial</vt:lpstr>
      <vt:lpstr>Calibri</vt:lpstr>
      <vt:lpstr>Calibri Light</vt:lpstr>
      <vt:lpstr>Constantia</vt:lpstr>
      <vt:lpstr>Mongolian Baiti</vt:lpstr>
      <vt:lpstr>Nudista SemiBold</vt:lpstr>
      <vt:lpstr>Times New Roman</vt:lpstr>
      <vt:lpstr>Wingdings</vt:lpstr>
      <vt:lpstr>Office Theme</vt:lpstr>
      <vt:lpstr>1_Office Theme</vt:lpstr>
      <vt:lpstr>2_Office Theme</vt:lpstr>
      <vt:lpstr>3_Office Theme</vt:lpstr>
      <vt:lpstr>4_Office Theme</vt:lpstr>
      <vt:lpstr>Motiv Office</vt:lpstr>
      <vt:lpstr>Motiv systému Office</vt:lpstr>
      <vt:lpstr>6_Office Theme</vt:lpstr>
      <vt:lpstr>Hokejové fórum</vt:lpstr>
      <vt:lpstr>Prezentace aplikace PowerPoint</vt:lpstr>
      <vt:lpstr>Hospodaření a investice do mládeže</vt:lpstr>
      <vt:lpstr>HOSPODAŘENÍ 2008–2018 </vt:lpstr>
      <vt:lpstr>DOTAČNÍ PROGRAMY ČH A FAČR 2018</vt:lpstr>
      <vt:lpstr>INVESTICE DO VÝCHOVY MLÁDEŽE 2009–2018 </vt:lpstr>
      <vt:lpstr>VÝDAJE NA MLÁDEŽNICKÉ REPREZENTACE </vt:lpstr>
      <vt:lpstr>INVESTICE DO VÝCHOVY MLÁDEŽE V KLUBECH</vt:lpstr>
      <vt:lpstr>INVESTICE DO VÝCHOVY MLÁDEŽE </vt:lpstr>
      <vt:lpstr>Nejvýznamnější rozvojové projekty</vt:lpstr>
      <vt:lpstr>AKADEMIE ČESKÉHO HOKEJE</vt:lpstr>
      <vt:lpstr>DALŠÍ ROZVOJOVÉ PROJEKTY</vt:lpstr>
      <vt:lpstr>POJĎ HRÁT HOKEJ, TÝDNY HOKEJE</vt:lpstr>
      <vt:lpstr>ROZVOJ ČLENSKÉ ZÁKLADNY</vt:lpstr>
      <vt:lpstr>Klubový a reprezentační hokej</vt:lpstr>
      <vt:lpstr>NÁVŠTĚVNOST A VÝSLEDKY SOUTĚŽÍ</vt:lpstr>
      <vt:lpstr>NEÚSPĚCHY NA MEZINÁRODNÍ SCÉNĚ</vt:lpstr>
      <vt:lpstr>DRAFT A PLATBY NHL</vt:lpstr>
      <vt:lpstr>Prezentace aplikace PowerPoint</vt:lpstr>
      <vt:lpstr>Rozvoj mladých hráčů 2012/2018</vt:lpstr>
      <vt:lpstr>Programy 2012/2018</vt:lpstr>
      <vt:lpstr>Programy  2012/2018</vt:lpstr>
      <vt:lpstr>Prezentace aplikace PowerPoint</vt:lpstr>
      <vt:lpstr>Prezentace aplikace PowerPoint</vt:lpstr>
      <vt:lpstr>Programy 2012/2018</vt:lpstr>
      <vt:lpstr>Programy 2012/2018</vt:lpstr>
      <vt:lpstr>Programy 2012/2018</vt:lpstr>
      <vt:lpstr>Programy 2012/2018</vt:lpstr>
      <vt:lpstr>Prezentace aplikace PowerPoint</vt:lpstr>
      <vt:lpstr>Programy 2012/2018</vt:lpstr>
      <vt:lpstr>Programy 2012/2018</vt:lpstr>
      <vt:lpstr>Programy 2012/2018</vt:lpstr>
      <vt:lpstr>AKADEMIE  ČESKÉHO HOKEJE </vt:lpstr>
      <vt:lpstr>       CÍL PROJEKTU výchova špičkového mládežnického hráče, schopného konkurovat nejlepším hráčům světového měřítka  absolvování středoškolského vzdělání </vt:lpstr>
      <vt:lpstr>Prezentace aplikace PowerPoint</vt:lpstr>
      <vt:lpstr>Prezentace aplikace PowerPoint</vt:lpstr>
      <vt:lpstr>HLAVNÍ TÉMATA PROBÍRANÁ NA SEMINÁŘÍCH AKADEMIÍ</vt:lpstr>
      <vt:lpstr>POČTY HRÁČŮ, KTEŘÍ PROŠLI SYSTÉMEM AKADEMIÍ A BYLI NOMINOVÁNI NA MS KATEGORIÍ U18 A U20</vt:lpstr>
      <vt:lpstr>AKADEMIE U20 HC Stadion Litoměřice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Žákovský hokej</vt:lpstr>
      <vt:lpstr>Český hokej – žáci</vt:lpstr>
      <vt:lpstr>Český hokej – žáci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Tlak na biologickou vyspělost hráčů a jeho důsledky pro seniorský hokej</vt:lpstr>
      <vt:lpstr>Off ice test vertikální výskok ČR v porovnání se světem</vt:lpstr>
      <vt:lpstr>Důsledky tlaku na biologickou vyspělost hráčů</vt:lpstr>
      <vt:lpstr>Prezentace aplikace PowerPoint</vt:lpstr>
      <vt:lpstr>Prezentace aplikace PowerPoint</vt:lpstr>
      <vt:lpstr>VTM U14</vt:lpstr>
      <vt:lpstr>Závěr</vt:lpstr>
      <vt:lpstr>Co s tím</vt:lpstr>
      <vt:lpstr>Vzdělávání trenérů školení a semináře  2016-2018</vt:lpstr>
      <vt:lpstr>Realita:</vt:lpstr>
      <vt:lpstr>Povinné odborné vzdělávání v TOP zemích Evropy:  </vt:lpstr>
      <vt:lpstr>Počet hodin k dosažení nejvyšší licence: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SHRNUTÍ</vt:lpstr>
      <vt:lpstr>Předmět činnosti ČSLH</vt:lpstr>
      <vt:lpstr>Problémy</vt:lpstr>
      <vt:lpstr>Oblasti řešení</vt:lpstr>
      <vt:lpstr>Cesta?</vt:lpstr>
      <vt:lpstr>DISKUSE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Lukáš Jankovič</dc:creator>
  <cp:lastModifiedBy>Lukáš Jankovič</cp:lastModifiedBy>
  <cp:revision>45</cp:revision>
  <dcterms:created xsi:type="dcterms:W3CDTF">2019-01-14T18:00:59Z</dcterms:created>
  <dcterms:modified xsi:type="dcterms:W3CDTF">2019-01-17T10:14:42Z</dcterms:modified>
</cp:coreProperties>
</file>